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6" r:id="rId2"/>
    <p:sldId id="256" r:id="rId3"/>
    <p:sldId id="289" r:id="rId4"/>
    <p:sldId id="290" r:id="rId5"/>
    <p:sldId id="291" r:id="rId6"/>
    <p:sldId id="273" r:id="rId7"/>
    <p:sldId id="274" r:id="rId8"/>
    <p:sldId id="275" r:id="rId9"/>
    <p:sldId id="276" r:id="rId10"/>
    <p:sldId id="257" r:id="rId11"/>
    <p:sldId id="266" r:id="rId12"/>
    <p:sldId id="267" r:id="rId13"/>
    <p:sldId id="292" r:id="rId14"/>
    <p:sldId id="293" r:id="rId15"/>
    <p:sldId id="287" r:id="rId16"/>
    <p:sldId id="288" r:id="rId17"/>
    <p:sldId id="295" r:id="rId18"/>
    <p:sldId id="268" r:id="rId19"/>
    <p:sldId id="269" r:id="rId20"/>
    <p:sldId id="270" r:id="rId21"/>
    <p:sldId id="277" r:id="rId22"/>
    <p:sldId id="272" r:id="rId23"/>
    <p:sldId id="278" r:id="rId24"/>
    <p:sldId id="279" r:id="rId25"/>
    <p:sldId id="280" r:id="rId26"/>
    <p:sldId id="281" r:id="rId27"/>
    <p:sldId id="282" r:id="rId28"/>
    <p:sldId id="283" r:id="rId29"/>
    <p:sldId id="284" r:id="rId30"/>
    <p:sldId id="285" r:id="rId31"/>
    <p:sldId id="259" r:id="rId32"/>
    <p:sldId id="258" r:id="rId33"/>
    <p:sldId id="263" r:id="rId34"/>
    <p:sldId id="260" r:id="rId35"/>
    <p:sldId id="264" r:id="rId36"/>
    <p:sldId id="261" r:id="rId37"/>
    <p:sldId id="265" r:id="rId38"/>
    <p:sldId id="262"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516" y="1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478F31E-8503-C74C-8777-866D5FC76C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478F31E-8503-C74C-8777-866D5FC76C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478F31E-8503-C74C-8777-866D5FC76C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478F31E-8503-C74C-8777-866D5FC76C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478F31E-8503-C74C-8777-866D5FC76C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478F31E-8503-C74C-8777-866D5FC76C7D}"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478F31E-8503-C74C-8777-866D5FC76C7D}" type="datetimeFigureOut">
              <a:rPr lang="en-US" smtClean="0"/>
              <a:pPr/>
              <a:t>7/25/2013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478F31E-8503-C74C-8777-866D5FC76C7D}" type="datetimeFigureOut">
              <a:rPr lang="en-US" smtClean="0"/>
              <a:pPr/>
              <a:t>7/25/2013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8F31E-8503-C74C-8777-866D5FC76C7D}" type="datetimeFigureOut">
              <a:rPr lang="en-US" smtClean="0"/>
              <a:pPr/>
              <a:t>7/25/2013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478F31E-8503-C74C-8777-866D5FC76C7D}"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478F31E-8503-C74C-8777-866D5FC76C7D}"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EEF7B-F14C-3542-B09D-21CC10FE9D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8F31E-8503-C74C-8777-866D5FC76C7D}" type="datetimeFigureOut">
              <a:rPr lang="en-US" smtClean="0"/>
              <a:pPr/>
              <a:t>7/25/2013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EEF7B-F14C-3542-B09D-21CC10FE9D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985" y="1955086"/>
            <a:ext cx="8284795" cy="4426860"/>
          </a:xfrm>
        </p:spPr>
        <p:txBody>
          <a:bodyPr/>
          <a:lstStyle/>
          <a:p>
            <a:r>
              <a:rPr lang="en-NZ" sz="4000" dirty="0" smtClean="0"/>
              <a:t>Slides are from Level 3 Biology Course Content Day, 7</a:t>
            </a:r>
            <a:r>
              <a:rPr lang="en-NZ" sz="4000" baseline="30000" dirty="0" smtClean="0"/>
              <a:t>th</a:t>
            </a:r>
            <a:r>
              <a:rPr lang="en-NZ" sz="4000" dirty="0" smtClean="0"/>
              <a:t> November 2012</a:t>
            </a:r>
            <a:br>
              <a:rPr lang="en-NZ" sz="4000" dirty="0" smtClean="0"/>
            </a:br>
            <a:r>
              <a:rPr lang="en-NZ" sz="4000" dirty="0"/>
              <a:t/>
            </a:r>
            <a:br>
              <a:rPr lang="en-NZ" sz="4000" dirty="0"/>
            </a:br>
            <a:r>
              <a:rPr lang="en-NZ" sz="4000" dirty="0" smtClean="0"/>
              <a:t>Presenter: </a:t>
            </a:r>
            <a:r>
              <a:rPr lang="en-NZ" sz="4000" smtClean="0"/>
              <a:t>Teresa Holm</a:t>
            </a:r>
            <a:r>
              <a:rPr lang="en-NZ" sz="4000" dirty="0" smtClean="0"/>
              <a:t/>
            </a:r>
            <a:br>
              <a:rPr lang="en-NZ" sz="4000" dirty="0" smtClean="0"/>
            </a:br>
            <a:r>
              <a:rPr lang="en-NZ" sz="4000" dirty="0" smtClean="0"/>
              <a:t/>
            </a:r>
            <a:br>
              <a:rPr lang="en-NZ" sz="4000" dirty="0" smtClean="0"/>
            </a:br>
            <a:r>
              <a:rPr lang="en-US" sz="2000" dirty="0" smtClean="0"/>
              <a:t>Teachers are free to use these for teaching purposes with appropriate acknowledgement</a:t>
            </a:r>
            <a:endParaRPr lang="en-NZ" sz="2000" dirty="0"/>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5347" y="303129"/>
            <a:ext cx="1837948" cy="175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9972" y="795092"/>
            <a:ext cx="35575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6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start  then.</a:t>
            </a:r>
            <a:br>
              <a:rPr lang="en-US" dirty="0" smtClean="0"/>
            </a:br>
            <a:r>
              <a:rPr lang="en-US" dirty="0" smtClean="0"/>
              <a:t>Heart and circulatory system	</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Ways to get your class thinking about blood pressure throughout the body   – </a:t>
            </a:r>
          </a:p>
          <a:p>
            <a:pPr>
              <a:buNone/>
            </a:pPr>
            <a:r>
              <a:rPr lang="en-US" dirty="0" smtClean="0">
                <a:solidFill>
                  <a:srgbClr val="FF0000"/>
                </a:solidFill>
              </a:rPr>
              <a:t>	rubber glove demonstrations. </a:t>
            </a:r>
          </a:p>
          <a:p>
            <a:endParaRPr lang="en-US" dirty="0" smtClean="0"/>
          </a:p>
          <a:p>
            <a:r>
              <a:rPr lang="en-US" dirty="0" smtClean="0"/>
              <a:t>What causes fainting? </a:t>
            </a:r>
          </a:p>
          <a:p>
            <a:r>
              <a:rPr lang="en-US" dirty="0" smtClean="0"/>
              <a:t>What is the effect lying down </a:t>
            </a:r>
            <a:r>
              <a:rPr lang="en-US" dirty="0" err="1" smtClean="0"/>
              <a:t>v</a:t>
            </a:r>
            <a:r>
              <a:rPr lang="en-US" dirty="0" smtClean="0"/>
              <a:t> standing up?</a:t>
            </a:r>
          </a:p>
          <a:p>
            <a:r>
              <a:rPr lang="en-US" dirty="0" smtClean="0"/>
              <a:t>What is the effect of putting tight stockings on?</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38" y="5989230"/>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
        <p:nvSpPr>
          <p:cNvPr id="6" name="TextBox 13"/>
          <p:cNvSpPr txBox="1">
            <a:spLocks noChangeArrowheads="1"/>
          </p:cNvSpPr>
          <p:nvPr/>
        </p:nvSpPr>
        <p:spPr bwMode="auto">
          <a:xfrm>
            <a:off x="2711450" y="-67599"/>
            <a:ext cx="262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660066"/>
                </a:solidFill>
              </a:rPr>
              <a:t>Things to Think About</a:t>
            </a:r>
            <a:endParaRPr lang="en-US" sz="1800" b="1" dirty="0">
              <a:solidFill>
                <a:srgbClr val="660066"/>
              </a:solidFill>
            </a:endParaRPr>
          </a:p>
        </p:txBody>
      </p:sp>
      <p:sp>
        <p:nvSpPr>
          <p:cNvPr id="7" name="Rectangle 6"/>
          <p:cNvSpPr/>
          <p:nvPr/>
        </p:nvSpPr>
        <p:spPr>
          <a:xfrm>
            <a:off x="84138" y="117067"/>
            <a:ext cx="8983662" cy="6604000"/>
          </a:xfrm>
          <a:prstGeom prst="rect">
            <a:avLst/>
          </a:prstGeom>
          <a:noFill/>
          <a:ln w="254000">
            <a:solidFill>
              <a:srgbClr val="AB90D4">
                <a:alpha val="50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FFFF00"/>
                </a:solidFill>
              </a:ln>
              <a:no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causes raised or lower blood pressure in people?</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Class thinking again. </a:t>
            </a:r>
            <a:r>
              <a:rPr lang="en-US" dirty="0" smtClean="0"/>
              <a:t>Leading questions:</a:t>
            </a:r>
          </a:p>
          <a:p>
            <a:r>
              <a:rPr lang="en-US" dirty="0" smtClean="0"/>
              <a:t>We have a pump. It pumps through a system. What happens if we block the system a bit?</a:t>
            </a:r>
            <a:br>
              <a:rPr lang="en-US" dirty="0" smtClean="0"/>
            </a:br>
            <a:r>
              <a:rPr lang="en-US" dirty="0" smtClean="0"/>
              <a:t>If we block it a lot?</a:t>
            </a:r>
          </a:p>
          <a:p>
            <a:r>
              <a:rPr lang="en-US" dirty="0" smtClean="0"/>
              <a:t>The arteries expand to accept each pulse of blood. What would happen if they were less elastic?</a:t>
            </a:r>
          </a:p>
          <a:p>
            <a:r>
              <a:rPr lang="en-US" dirty="0" smtClean="0"/>
              <a:t>What would happen if we reduced the amount of liquid (blood) available? Or had too much?</a:t>
            </a:r>
          </a:p>
          <a:p>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
        <p:nvSpPr>
          <p:cNvPr id="6" name="TextBox 13"/>
          <p:cNvSpPr txBox="1">
            <a:spLocks noChangeArrowheads="1"/>
          </p:cNvSpPr>
          <p:nvPr/>
        </p:nvSpPr>
        <p:spPr bwMode="auto">
          <a:xfrm>
            <a:off x="2927350" y="-94694"/>
            <a:ext cx="262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660066"/>
                </a:solidFill>
              </a:rPr>
              <a:t>Things to Think About</a:t>
            </a:r>
            <a:endParaRPr lang="en-US" sz="1800" b="1" dirty="0">
              <a:solidFill>
                <a:srgbClr val="660066"/>
              </a:solidFill>
            </a:endParaRPr>
          </a:p>
        </p:txBody>
      </p:sp>
      <p:sp>
        <p:nvSpPr>
          <p:cNvPr id="7" name="Rectangle 6"/>
          <p:cNvSpPr/>
          <p:nvPr/>
        </p:nvSpPr>
        <p:spPr>
          <a:xfrm>
            <a:off x="84138" y="114300"/>
            <a:ext cx="8983662" cy="6604000"/>
          </a:xfrm>
          <a:prstGeom prst="rect">
            <a:avLst/>
          </a:prstGeom>
          <a:noFill/>
          <a:ln w="254000">
            <a:solidFill>
              <a:srgbClr val="AB90D4">
                <a:alpha val="50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FFFF00"/>
                </a:solidFill>
              </a:ln>
              <a:no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22"/>
            <a:ext cx="8229600" cy="1143000"/>
          </a:xfrm>
        </p:spPr>
        <p:txBody>
          <a:bodyPr>
            <a:normAutofit/>
          </a:bodyPr>
          <a:lstStyle/>
          <a:p>
            <a:r>
              <a:rPr lang="en-US" dirty="0" smtClean="0"/>
              <a:t>Hypertension high blood pressure</a:t>
            </a:r>
            <a:endParaRPr lang="en-US" dirty="0"/>
          </a:p>
        </p:txBody>
      </p:sp>
      <p:sp>
        <p:nvSpPr>
          <p:cNvPr id="3" name="Content Placeholder 2"/>
          <p:cNvSpPr>
            <a:spLocks noGrp="1"/>
          </p:cNvSpPr>
          <p:nvPr>
            <p:ph idx="1"/>
          </p:nvPr>
        </p:nvSpPr>
        <p:spPr>
          <a:xfrm>
            <a:off x="457200" y="1625222"/>
            <a:ext cx="8229600" cy="4729927"/>
          </a:xfrm>
        </p:spPr>
        <p:txBody>
          <a:bodyPr>
            <a:normAutofit fontScale="55000" lnSpcReduction="20000"/>
          </a:bodyPr>
          <a:lstStyle/>
          <a:p>
            <a:r>
              <a:rPr lang="en-US" dirty="0" smtClean="0"/>
              <a:t>Here are three potential deadly consequences:</a:t>
            </a:r>
          </a:p>
          <a:p>
            <a:endParaRPr lang="en-US" dirty="0" smtClean="0"/>
          </a:p>
          <a:p>
            <a:r>
              <a:rPr lang="en-US" dirty="0" smtClean="0">
                <a:solidFill>
                  <a:srgbClr val="FF0000"/>
                </a:solidFill>
              </a:rPr>
              <a:t>Coronary heart disease</a:t>
            </a:r>
            <a:r>
              <a:rPr lang="en-US" dirty="0" smtClean="0"/>
              <a:t>. The heart becomes enlarged and weakens. Possible myocardial infarction (</a:t>
            </a:r>
            <a:r>
              <a:rPr lang="en-US" dirty="0" err="1" smtClean="0"/>
              <a:t>i.e</a:t>
            </a:r>
            <a:r>
              <a:rPr lang="en-US" dirty="0" smtClean="0"/>
              <a:t> heart attack) or stroke</a:t>
            </a:r>
            <a:r>
              <a:rPr lang="en-US" dirty="0"/>
              <a:t> </a:t>
            </a:r>
            <a:r>
              <a:rPr lang="en-US" dirty="0" smtClean="0"/>
              <a:t>due to the pressure inducing a rupture of fatty deposits in the walls of blood vessels which results in blood clots inside the blood vessels of the heart or the brain respectively. This blocks blood flow which results in tissues becoming starved of blood and oxygen and so the affected tissues die. </a:t>
            </a:r>
          </a:p>
          <a:p>
            <a:endParaRPr lang="en-US" dirty="0" smtClean="0"/>
          </a:p>
          <a:p>
            <a:r>
              <a:rPr lang="en-US" dirty="0" smtClean="0">
                <a:solidFill>
                  <a:srgbClr val="FF0000"/>
                </a:solidFill>
              </a:rPr>
              <a:t>Aneurysm</a:t>
            </a:r>
            <a:r>
              <a:rPr lang="en-US" dirty="0" smtClean="0"/>
              <a:t> (bulge in arteries) can be lethal and need intervention.</a:t>
            </a:r>
          </a:p>
          <a:p>
            <a:endParaRPr lang="en-US" dirty="0" smtClean="0"/>
          </a:p>
          <a:p>
            <a:r>
              <a:rPr lang="en-US" dirty="0">
                <a:solidFill>
                  <a:srgbClr val="FF0000"/>
                </a:solidFill>
              </a:rPr>
              <a:t>K</a:t>
            </a:r>
            <a:r>
              <a:rPr lang="en-US" dirty="0" smtClean="0">
                <a:solidFill>
                  <a:srgbClr val="FF0000"/>
                </a:solidFill>
              </a:rPr>
              <a:t>idney damage</a:t>
            </a:r>
            <a:r>
              <a:rPr lang="en-US" dirty="0" smtClean="0"/>
              <a:t>, fluid retention, leading to even higher blood pressure and ultimately total kidney failure.</a:t>
            </a:r>
          </a:p>
          <a:p>
            <a:endParaRPr lang="en-US" dirty="0" smtClean="0"/>
          </a:p>
          <a:p>
            <a:r>
              <a:rPr lang="en-US" dirty="0" smtClean="0"/>
              <a:t>There are no outstanding symptoms of hypertension so it is sometimes referred to as the ‘silent killer’.</a:t>
            </a:r>
          </a:p>
          <a:p>
            <a:r>
              <a:rPr lang="en-US" dirty="0" smtClean="0"/>
              <a:t>However it is very easy to measure so now clinicians monitor it routinely.</a:t>
            </a:r>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22"/>
            <a:ext cx="8229600" cy="1143000"/>
          </a:xfrm>
        </p:spPr>
        <p:txBody>
          <a:bodyPr>
            <a:normAutofit fontScale="90000"/>
          </a:bodyPr>
          <a:lstStyle/>
          <a:p>
            <a:r>
              <a:rPr lang="en-US" dirty="0" smtClean="0"/>
              <a:t>How Do We Measure Blood Pressure	</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pic>
        <p:nvPicPr>
          <p:cNvPr id="9" name="Content Placeholder 8"/>
          <p:cNvPicPr>
            <a:picLocks noGrp="1" noChangeAspect="1"/>
          </p:cNvPicPr>
          <p:nvPr>
            <p:ph idx="1"/>
          </p:nvPr>
        </p:nvPicPr>
        <p:blipFill>
          <a:blip r:embed="rId3"/>
          <a:srcRect l="10629" r="10629"/>
          <a:stretch>
            <a:fillRect/>
          </a:stretch>
        </p:blipFill>
        <p:spPr>
          <a:xfrm>
            <a:off x="5650233" y="3581399"/>
            <a:ext cx="3258689" cy="2745989"/>
          </a:xfrm>
        </p:spPr>
      </p:pic>
      <p:sp>
        <p:nvSpPr>
          <p:cNvPr id="10" name="TextBox 9"/>
          <p:cNvSpPr txBox="1"/>
          <p:nvPr/>
        </p:nvSpPr>
        <p:spPr>
          <a:xfrm>
            <a:off x="673100" y="1394044"/>
            <a:ext cx="8470900" cy="4708981"/>
          </a:xfrm>
          <a:prstGeom prst="rect">
            <a:avLst/>
          </a:prstGeom>
          <a:noFill/>
        </p:spPr>
        <p:txBody>
          <a:bodyPr wrap="square" rtlCol="0">
            <a:spAutoFit/>
          </a:bodyPr>
          <a:lstStyle/>
          <a:p>
            <a:pPr marL="342900" indent="-342900">
              <a:buFont typeface="Arial"/>
              <a:buChar char="•"/>
            </a:pPr>
            <a:r>
              <a:rPr lang="en-US" sz="2000" dirty="0" smtClean="0"/>
              <a:t>When we say we are measuring blood pressure we are usually measuring the arterial blood pressure in the brachial artery in the upper arm</a:t>
            </a:r>
          </a:p>
          <a:p>
            <a:pPr marL="342900" indent="-342900">
              <a:buFont typeface="Arial"/>
              <a:buChar char="•"/>
            </a:pPr>
            <a:endParaRPr lang="en-US" sz="2000" dirty="0"/>
          </a:p>
          <a:p>
            <a:pPr marL="342900" indent="-342900">
              <a:buFont typeface="Arial"/>
              <a:buChar char="•"/>
            </a:pPr>
            <a:r>
              <a:rPr lang="en-US" sz="2000" dirty="0" smtClean="0"/>
              <a:t>We measure blood pressure by cutting off blood flow with the cuff around the arm then releasing the pressure on the cuff until blood flows again. The pressure at which this happens corresponds to the maximum pressure of the blood during the heart cycle and is called </a:t>
            </a:r>
            <a:br>
              <a:rPr lang="en-US" sz="2000" dirty="0" smtClean="0"/>
            </a:br>
            <a:r>
              <a:rPr lang="en-US" sz="2000" dirty="0" smtClean="0"/>
              <a:t>the </a:t>
            </a:r>
            <a:r>
              <a:rPr lang="en-US" sz="2000" b="1" dirty="0" smtClean="0"/>
              <a:t>systolic </a:t>
            </a:r>
            <a:r>
              <a:rPr lang="en-US" sz="2000" dirty="0" smtClean="0"/>
              <a:t>pressure.  Pressure release </a:t>
            </a:r>
            <a:br>
              <a:rPr lang="en-US" sz="2000" dirty="0" smtClean="0"/>
            </a:br>
            <a:r>
              <a:rPr lang="en-US" sz="2000" dirty="0" smtClean="0"/>
              <a:t>continues until blood flow is normal. </a:t>
            </a:r>
            <a:br>
              <a:rPr lang="en-US" sz="2000" dirty="0" smtClean="0"/>
            </a:br>
            <a:r>
              <a:rPr lang="en-US" sz="2000" dirty="0" smtClean="0"/>
              <a:t>The pressure at which this happened </a:t>
            </a:r>
            <a:br>
              <a:rPr lang="en-US" sz="2000" dirty="0" smtClean="0"/>
            </a:br>
            <a:r>
              <a:rPr lang="en-US" sz="2000" dirty="0" smtClean="0"/>
              <a:t>is called the </a:t>
            </a:r>
            <a:r>
              <a:rPr lang="en-US" sz="2000" b="1" dirty="0" smtClean="0"/>
              <a:t>diastolic </a:t>
            </a:r>
            <a:r>
              <a:rPr lang="en-US" sz="2000" dirty="0" smtClean="0"/>
              <a:t>pressure</a:t>
            </a:r>
          </a:p>
          <a:p>
            <a:pPr marL="342900" indent="-342900">
              <a:buFont typeface="Arial"/>
              <a:buChar char="•"/>
            </a:pPr>
            <a:endParaRPr lang="en-US" sz="2000" dirty="0" smtClean="0"/>
          </a:p>
          <a:p>
            <a:pPr marL="342900" indent="-342900">
              <a:buFont typeface="Arial"/>
              <a:buChar char="•"/>
            </a:pPr>
            <a:r>
              <a:rPr lang="en-US" sz="2000" dirty="0" smtClean="0"/>
              <a:t>Pressure measured in millimeters of </a:t>
            </a:r>
            <a:br>
              <a:rPr lang="en-US" sz="2000" dirty="0" smtClean="0"/>
            </a:br>
            <a:r>
              <a:rPr lang="en-US" sz="2000" dirty="0" smtClean="0"/>
              <a:t>mercury and expressed as systolic/diastolic,  </a:t>
            </a:r>
            <a:br>
              <a:rPr lang="en-US" sz="2000" dirty="0" smtClean="0"/>
            </a:br>
            <a:r>
              <a:rPr lang="en-US" sz="2000" dirty="0" smtClean="0"/>
              <a:t>for example 140/90</a:t>
            </a:r>
            <a:endParaRPr lang="en-US" sz="2000" dirty="0"/>
          </a:p>
        </p:txBody>
      </p:sp>
      <p:sp>
        <p:nvSpPr>
          <p:cNvPr id="13" name="TextBox 13"/>
          <p:cNvSpPr txBox="1">
            <a:spLocks noChangeArrowheads="1"/>
          </p:cNvSpPr>
          <p:nvPr/>
        </p:nvSpPr>
        <p:spPr bwMode="auto">
          <a:xfrm>
            <a:off x="2927350" y="-94694"/>
            <a:ext cx="262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660066"/>
                </a:solidFill>
              </a:rPr>
              <a:t>Things to Think About</a:t>
            </a:r>
            <a:endParaRPr lang="en-US" sz="1800" b="1" dirty="0">
              <a:solidFill>
                <a:srgbClr val="660066"/>
              </a:solidFill>
            </a:endParaRPr>
          </a:p>
        </p:txBody>
      </p:sp>
      <p:sp>
        <p:nvSpPr>
          <p:cNvPr id="14" name="Rectangle 13"/>
          <p:cNvSpPr/>
          <p:nvPr/>
        </p:nvSpPr>
        <p:spPr>
          <a:xfrm>
            <a:off x="84138" y="114300"/>
            <a:ext cx="8983662" cy="6604000"/>
          </a:xfrm>
          <a:prstGeom prst="rect">
            <a:avLst/>
          </a:prstGeom>
          <a:noFill/>
          <a:ln w="254000">
            <a:solidFill>
              <a:srgbClr val="AB90D4">
                <a:alpha val="50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FFFF00"/>
                </a:solidFill>
              </a:ln>
              <a:noFill/>
            </a:endParaRPr>
          </a:p>
        </p:txBody>
      </p:sp>
    </p:spTree>
    <p:extLst>
      <p:ext uri="{BB962C8B-B14F-4D97-AF65-F5344CB8AC3E}">
        <p14:creationId xmlns:p14="http://schemas.microsoft.com/office/powerpoint/2010/main" val="2742311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5968" y="1816100"/>
            <a:ext cx="8191335" cy="3243649"/>
          </a:xfrm>
          <a:prstGeom prst="rect">
            <a:avLst/>
          </a:prstGeom>
        </p:spPr>
      </p:pic>
      <p:sp>
        <p:nvSpPr>
          <p:cNvPr id="5" name="TextBox 13"/>
          <p:cNvSpPr txBox="1">
            <a:spLocks noChangeArrowheads="1"/>
          </p:cNvSpPr>
          <p:nvPr/>
        </p:nvSpPr>
        <p:spPr bwMode="auto">
          <a:xfrm>
            <a:off x="2927350" y="-94694"/>
            <a:ext cx="262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660066"/>
                </a:solidFill>
              </a:rPr>
              <a:t>Things to Think About</a:t>
            </a:r>
            <a:endParaRPr lang="en-US" sz="1800" b="1" dirty="0">
              <a:solidFill>
                <a:srgbClr val="660066"/>
              </a:solidFill>
            </a:endParaRPr>
          </a:p>
        </p:txBody>
      </p:sp>
      <p:sp>
        <p:nvSpPr>
          <p:cNvPr id="6" name="Rectangle 5"/>
          <p:cNvSpPr/>
          <p:nvPr/>
        </p:nvSpPr>
        <p:spPr>
          <a:xfrm>
            <a:off x="84138" y="114300"/>
            <a:ext cx="8983662" cy="6604000"/>
          </a:xfrm>
          <a:prstGeom prst="rect">
            <a:avLst/>
          </a:prstGeom>
          <a:noFill/>
          <a:ln w="254000">
            <a:solidFill>
              <a:srgbClr val="AB90D4">
                <a:alpha val="50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FFFF00"/>
                </a:solidFill>
              </a:ln>
              <a:noFill/>
            </a:endParaRPr>
          </a:p>
        </p:txBody>
      </p:sp>
    </p:spTree>
    <p:extLst>
      <p:ext uri="{BB962C8B-B14F-4D97-AF65-F5344CB8AC3E}">
        <p14:creationId xmlns:p14="http://schemas.microsoft.com/office/powerpoint/2010/main" val="3671315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211"/>
            <a:ext cx="8229600" cy="1143000"/>
          </a:xfrm>
        </p:spPr>
        <p:txBody>
          <a:bodyPr/>
          <a:lstStyle/>
          <a:p>
            <a:r>
              <a:rPr lang="en-US" dirty="0" smtClean="0"/>
              <a:t>Low bp – hypotension	</a:t>
            </a:r>
            <a:endParaRPr lang="en-US" dirty="0"/>
          </a:p>
        </p:txBody>
      </p:sp>
      <p:sp>
        <p:nvSpPr>
          <p:cNvPr id="3" name="Content Placeholder 2"/>
          <p:cNvSpPr>
            <a:spLocks noGrp="1"/>
          </p:cNvSpPr>
          <p:nvPr>
            <p:ph idx="1"/>
          </p:nvPr>
        </p:nvSpPr>
        <p:spPr>
          <a:xfrm>
            <a:off x="457200" y="1750911"/>
            <a:ext cx="8229600" cy="4120680"/>
          </a:xfrm>
        </p:spPr>
        <p:txBody>
          <a:bodyPr>
            <a:normAutofit fontScale="85000" lnSpcReduction="10000"/>
          </a:bodyPr>
          <a:lstStyle/>
          <a:p>
            <a:r>
              <a:rPr lang="en-US" dirty="0" smtClean="0"/>
              <a:t>One cause is massive bleeding results in reduced blood volume. Individual goes into shock.</a:t>
            </a:r>
          </a:p>
          <a:p>
            <a:pPr lvl="1"/>
            <a:r>
              <a:rPr lang="en-US" dirty="0" smtClean="0"/>
              <a:t>Treatment:  stop bleeding, replace blood. </a:t>
            </a:r>
          </a:p>
          <a:p>
            <a:r>
              <a:rPr lang="en-US" dirty="0" smtClean="0"/>
              <a:t>Serious infection </a:t>
            </a:r>
          </a:p>
          <a:p>
            <a:r>
              <a:rPr lang="en-US" dirty="0" smtClean="0"/>
              <a:t>Another cause is anaphylaxis caused by severe allergic reaction which caused vasodilation and leaking of fluid from blood vessels into surrounding tissues (which causes the characteristic swelling)</a:t>
            </a:r>
          </a:p>
          <a:p>
            <a:pPr lvl="1"/>
            <a:r>
              <a:rPr lang="en-US" dirty="0" smtClean="0"/>
              <a:t>Treatment:    adrenaline by injection. </a:t>
            </a:r>
          </a:p>
          <a:p>
            <a:pPr lvl="1">
              <a:buNone/>
            </a:pPr>
            <a:r>
              <a:rPr lang="en-US" dirty="0" smtClean="0"/>
              <a:t>	Causes vasoconstriction and restores bp rapidly.</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918416" y="4203700"/>
            <a:ext cx="1930184" cy="1922463"/>
          </a:xfrm>
          <a:prstGeom prst="rect">
            <a:avLst/>
          </a:prstGeom>
        </p:spPr>
      </p:pic>
      <p:sp>
        <p:nvSpPr>
          <p:cNvPr id="2" name="Title 1"/>
          <p:cNvSpPr>
            <a:spLocks noGrp="1"/>
          </p:cNvSpPr>
          <p:nvPr>
            <p:ph type="title"/>
          </p:nvPr>
        </p:nvSpPr>
        <p:spPr/>
        <p:txBody>
          <a:bodyPr/>
          <a:lstStyle/>
          <a:p>
            <a:r>
              <a:rPr lang="en-US" dirty="0" smtClean="0"/>
              <a:t>Adrenaline and Blood Pressure</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sz="2400" dirty="0" smtClean="0"/>
              <a:t>Adrenaline (or as Americans call it, epinephrine) increases blood pressure by increasing heart rate and constricting capillaries</a:t>
            </a:r>
            <a:br>
              <a:rPr lang="en-US" sz="2400" dirty="0" smtClean="0"/>
            </a:br>
            <a:endParaRPr lang="en-US" sz="2400" dirty="0" smtClean="0"/>
          </a:p>
          <a:p>
            <a:r>
              <a:rPr lang="en-US" sz="2400" dirty="0" smtClean="0"/>
              <a:t>This is a good thing to do if you need to urgently increase blood pressure e.g. during anaphylactic shock after allergic reactions. That</a:t>
            </a:r>
            <a:r>
              <a:rPr lang="fr-FR" sz="2400" dirty="0" smtClean="0"/>
              <a:t>’</a:t>
            </a:r>
            <a:r>
              <a:rPr lang="en-US" sz="2400" dirty="0" smtClean="0"/>
              <a:t>s why many allergy sufferers carry </a:t>
            </a:r>
            <a:r>
              <a:rPr lang="en-US" sz="2400" dirty="0" err="1" smtClean="0"/>
              <a:t>Epipens</a:t>
            </a:r>
            <a:r>
              <a:rPr lang="en-US" sz="2400" dirty="0" smtClean="0"/>
              <a:t> which are syringes containing adrenaline.</a:t>
            </a:r>
            <a:r>
              <a:rPr lang="en-US" sz="2000" dirty="0" smtClean="0"/>
              <a:t/>
            </a:r>
            <a:br>
              <a:rPr lang="en-US" sz="2000" dirty="0" smtClean="0"/>
            </a:br>
            <a:endParaRPr lang="en-US" sz="2000" dirty="0" smtClean="0"/>
          </a:p>
        </p:txBody>
      </p:sp>
      <p:pic>
        <p:nvPicPr>
          <p:cNvPr id="4" name="Picture 5" descr="MW_hori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
        <p:nvSpPr>
          <p:cNvPr id="6" name="TextBox 13"/>
          <p:cNvSpPr txBox="1">
            <a:spLocks noChangeArrowheads="1"/>
          </p:cNvSpPr>
          <p:nvPr/>
        </p:nvSpPr>
        <p:spPr bwMode="auto">
          <a:xfrm>
            <a:off x="2927350" y="-94694"/>
            <a:ext cx="262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660066"/>
                </a:solidFill>
              </a:rPr>
              <a:t>Things to Think About</a:t>
            </a:r>
            <a:endParaRPr lang="en-US" sz="1800" b="1" dirty="0">
              <a:solidFill>
                <a:srgbClr val="660066"/>
              </a:solidFill>
            </a:endParaRPr>
          </a:p>
        </p:txBody>
      </p:sp>
      <p:sp>
        <p:nvSpPr>
          <p:cNvPr id="7" name="Rectangle 6"/>
          <p:cNvSpPr/>
          <p:nvPr/>
        </p:nvSpPr>
        <p:spPr>
          <a:xfrm>
            <a:off x="84138" y="114300"/>
            <a:ext cx="8983662" cy="6604000"/>
          </a:xfrm>
          <a:prstGeom prst="rect">
            <a:avLst/>
          </a:prstGeom>
          <a:noFill/>
          <a:ln w="254000">
            <a:solidFill>
              <a:srgbClr val="AB90D4">
                <a:alpha val="50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FFFF00"/>
                </a:solidFill>
              </a:ln>
              <a:noFill/>
            </a:endParaRPr>
          </a:p>
        </p:txBody>
      </p:sp>
      <p:pic>
        <p:nvPicPr>
          <p:cNvPr id="8" name="Picture 7"/>
          <p:cNvPicPr>
            <a:picLocks noChangeAspect="1"/>
          </p:cNvPicPr>
          <p:nvPr/>
        </p:nvPicPr>
        <p:blipFill>
          <a:blip r:embed="rId4"/>
          <a:stretch>
            <a:fillRect/>
          </a:stretch>
        </p:blipFill>
        <p:spPr>
          <a:xfrm>
            <a:off x="1439249" y="4630352"/>
            <a:ext cx="2976201" cy="1313249"/>
          </a:xfrm>
          <a:prstGeom prst="rect">
            <a:avLst/>
          </a:prstGeom>
        </p:spPr>
      </p:pic>
    </p:spTree>
    <p:extLst>
      <p:ext uri="{BB962C8B-B14F-4D97-AF65-F5344CB8AC3E}">
        <p14:creationId xmlns:p14="http://schemas.microsoft.com/office/powerpoint/2010/main" val="1776316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head off hypertension	</a:t>
            </a:r>
            <a:endParaRPr lang="en-US" dirty="0"/>
          </a:p>
        </p:txBody>
      </p:sp>
      <p:sp>
        <p:nvSpPr>
          <p:cNvPr id="3" name="Content Placeholder 2"/>
          <p:cNvSpPr>
            <a:spLocks noGrp="1"/>
          </p:cNvSpPr>
          <p:nvPr>
            <p:ph idx="1"/>
          </p:nvPr>
        </p:nvSpPr>
        <p:spPr/>
        <p:txBody>
          <a:bodyPr/>
          <a:lstStyle/>
          <a:p>
            <a:r>
              <a:rPr lang="en-US" dirty="0" smtClean="0">
                <a:solidFill>
                  <a:srgbClr val="0000FF"/>
                </a:solidFill>
              </a:rPr>
              <a:t>Major causes </a:t>
            </a:r>
            <a:r>
              <a:rPr lang="en-US" dirty="0">
                <a:solidFill>
                  <a:srgbClr val="0000FF"/>
                </a:solidFill>
              </a:rPr>
              <a:t>are:</a:t>
            </a:r>
          </a:p>
          <a:p>
            <a:r>
              <a:rPr lang="en-US" dirty="0"/>
              <a:t>Being overweight, inactivity and poor diet</a:t>
            </a:r>
            <a:r>
              <a:rPr lang="en-US" dirty="0" smtClean="0"/>
              <a:t>. And it is associated with old age.</a:t>
            </a:r>
            <a:endParaRPr lang="en-US" dirty="0"/>
          </a:p>
          <a:p>
            <a:r>
              <a:rPr lang="en-US" dirty="0" smtClean="0">
                <a:solidFill>
                  <a:srgbClr val="0000FF"/>
                </a:solidFill>
              </a:rPr>
              <a:t>So the ways to combat it follow logically:</a:t>
            </a:r>
          </a:p>
          <a:p>
            <a:r>
              <a:rPr lang="en-US" dirty="0" smtClean="0"/>
              <a:t>Adopt a healthy lifestyle: achieve a reasonable level of fitness by engaging in regular moderate exercise.</a:t>
            </a:r>
          </a:p>
          <a:p>
            <a:r>
              <a:rPr lang="en-US" dirty="0" smtClean="0"/>
              <a:t>And eat healthily.</a:t>
            </a:r>
          </a:p>
        </p:txBody>
      </p:sp>
    </p:spTree>
    <p:extLst>
      <p:ext uri="{BB962C8B-B14F-4D97-AF65-F5344CB8AC3E}">
        <p14:creationId xmlns:p14="http://schemas.microsoft.com/office/powerpoint/2010/main" val="183146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Drugs for hypertension</a:t>
            </a:r>
            <a:endParaRPr lang="en-US" dirty="0"/>
          </a:p>
        </p:txBody>
      </p:sp>
      <p:sp>
        <p:nvSpPr>
          <p:cNvPr id="3" name="Content Placeholder 2"/>
          <p:cNvSpPr>
            <a:spLocks noGrp="1"/>
          </p:cNvSpPr>
          <p:nvPr>
            <p:ph idx="1"/>
          </p:nvPr>
        </p:nvSpPr>
        <p:spPr>
          <a:xfrm>
            <a:off x="457200" y="1678868"/>
            <a:ext cx="8229600" cy="4088113"/>
          </a:xfrm>
        </p:spPr>
        <p:txBody>
          <a:bodyPr/>
          <a:lstStyle/>
          <a:p>
            <a:r>
              <a:rPr lang="en-US" dirty="0" smtClean="0"/>
              <a:t>Drugs act in broadly four ways to reduce blood pressure. Let’s look at those, based on the knowledge from our previous slides.</a:t>
            </a:r>
          </a:p>
          <a:p>
            <a:r>
              <a:rPr lang="en-US" dirty="0" smtClean="0"/>
              <a:t>1	Reduce the amount of fluid available to be pumped (diuretic).</a:t>
            </a:r>
          </a:p>
          <a:p>
            <a:r>
              <a:rPr lang="en-US" dirty="0" smtClean="0"/>
              <a:t>2	Use beta-blockers to slow the heart and reduce the stroke volume.</a:t>
            </a:r>
          </a:p>
          <a:p>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00"/>
            <a:ext cx="8229600" cy="1143000"/>
          </a:xfrm>
        </p:spPr>
        <p:txBody>
          <a:bodyPr>
            <a:normAutofit fontScale="90000"/>
          </a:bodyPr>
          <a:lstStyle/>
          <a:p>
            <a:r>
              <a:rPr lang="en-US" dirty="0" smtClean="0"/>
              <a:t>Two more drug strategies </a:t>
            </a:r>
            <a:br>
              <a:rPr lang="en-US" dirty="0" smtClean="0"/>
            </a:br>
            <a:r>
              <a:rPr lang="en-US" dirty="0" smtClean="0"/>
              <a:t>that are related</a:t>
            </a:r>
            <a:endParaRPr lang="en-US" dirty="0"/>
          </a:p>
        </p:txBody>
      </p:sp>
      <p:sp>
        <p:nvSpPr>
          <p:cNvPr id="3" name="Content Placeholder 2"/>
          <p:cNvSpPr>
            <a:spLocks noGrp="1"/>
          </p:cNvSpPr>
          <p:nvPr>
            <p:ph idx="1"/>
          </p:nvPr>
        </p:nvSpPr>
        <p:spPr>
          <a:xfrm>
            <a:off x="457200" y="2008279"/>
            <a:ext cx="8229600" cy="4525963"/>
          </a:xfrm>
        </p:spPr>
        <p:txBody>
          <a:bodyPr/>
          <a:lstStyle/>
          <a:p>
            <a:r>
              <a:rPr lang="en-US" dirty="0" smtClean="0"/>
              <a:t>3	Use alpha-blockers to relax the capillaries and so </a:t>
            </a:r>
            <a:r>
              <a:rPr lang="en-US" dirty="0" smtClean="0">
                <a:solidFill>
                  <a:srgbClr val="0000FF"/>
                </a:solidFill>
              </a:rPr>
              <a:t>reduce the resistance </a:t>
            </a:r>
            <a:r>
              <a:rPr lang="en-US" dirty="0" smtClean="0"/>
              <a:t>to blood flow. </a:t>
            </a:r>
          </a:p>
          <a:p>
            <a:r>
              <a:rPr lang="en-US" dirty="0" smtClean="0"/>
              <a:t>4	Use ACE inhibitors. They </a:t>
            </a:r>
            <a:r>
              <a:rPr lang="en-US" dirty="0" smtClean="0">
                <a:solidFill>
                  <a:srgbClr val="0000FF"/>
                </a:solidFill>
              </a:rPr>
              <a:t>reduce the production of angiotensin-converting enzyme </a:t>
            </a:r>
            <a:r>
              <a:rPr lang="en-US" dirty="0" smtClean="0"/>
              <a:t>needed to produce angiotensin II which actually tightens the capillaries and increases the resistance to blood flow and hence increases the pressure. We’ll cover this shortly</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Blood Pressure</a:t>
            </a:r>
            <a:endParaRPr lang="en-US" dirty="0"/>
          </a:p>
        </p:txBody>
      </p:sp>
      <p:sp>
        <p:nvSpPr>
          <p:cNvPr id="3" name="Subtitle 2"/>
          <p:cNvSpPr>
            <a:spLocks noGrp="1"/>
          </p:cNvSpPr>
          <p:nvPr>
            <p:ph type="subTitle" idx="1"/>
          </p:nvPr>
        </p:nvSpPr>
        <p:spPr>
          <a:xfrm>
            <a:off x="1371600" y="2416481"/>
            <a:ext cx="6867362" cy="2197131"/>
          </a:xfrm>
        </p:spPr>
        <p:txBody>
          <a:bodyPr>
            <a:normAutofit fontScale="92500" lnSpcReduction="20000"/>
          </a:bodyPr>
          <a:lstStyle/>
          <a:p>
            <a:r>
              <a:rPr lang="en-US" dirty="0" smtClean="0">
                <a:solidFill>
                  <a:srgbClr val="FF0000"/>
                </a:solidFill>
              </a:rPr>
              <a:t>Ways of looking at blood pressure  that encourage higher thinking in the students – plus – </a:t>
            </a:r>
          </a:p>
          <a:p>
            <a:r>
              <a:rPr lang="en-US" dirty="0" smtClean="0">
                <a:solidFill>
                  <a:srgbClr val="FF0000"/>
                </a:solidFill>
              </a:rPr>
              <a:t>Some real content too, for the learning unit.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211"/>
            <a:ext cx="8229600" cy="1143000"/>
          </a:xfrm>
        </p:spPr>
        <p:txBody>
          <a:bodyPr>
            <a:normAutofit fontScale="90000"/>
          </a:bodyPr>
          <a:lstStyle/>
          <a:p>
            <a:r>
              <a:rPr lang="en-US" dirty="0" smtClean="0"/>
              <a:t>Let’s have some order! </a:t>
            </a:r>
            <a:br>
              <a:rPr lang="en-US" dirty="0" smtClean="0"/>
            </a:br>
            <a:r>
              <a:rPr lang="en-US" dirty="0" smtClean="0"/>
              <a:t>Regulation of blood pressure</a:t>
            </a:r>
            <a:endParaRPr lang="en-US" dirty="0"/>
          </a:p>
        </p:txBody>
      </p:sp>
      <p:sp>
        <p:nvSpPr>
          <p:cNvPr id="3" name="Content Placeholder 2"/>
          <p:cNvSpPr>
            <a:spLocks noGrp="1"/>
          </p:cNvSpPr>
          <p:nvPr>
            <p:ph idx="1"/>
          </p:nvPr>
        </p:nvSpPr>
        <p:spPr>
          <a:xfrm>
            <a:off x="457200" y="1910579"/>
            <a:ext cx="8229600" cy="4525963"/>
          </a:xfrm>
        </p:spPr>
        <p:txBody>
          <a:bodyPr>
            <a:normAutofit/>
          </a:bodyPr>
          <a:lstStyle/>
          <a:p>
            <a:r>
              <a:rPr lang="en-US" dirty="0" smtClean="0"/>
              <a:t>We have three main ways of signaling for blood pressure control:</a:t>
            </a:r>
          </a:p>
          <a:p>
            <a:r>
              <a:rPr lang="en-US" dirty="0" smtClean="0"/>
              <a:t>Baroreceptors (that  was easy, little pressure sensors that measure the arterial pressure). </a:t>
            </a:r>
          </a:p>
          <a:p>
            <a:r>
              <a:rPr lang="en-US" dirty="0" smtClean="0"/>
              <a:t>Major baroreceptors are located in the carotid sinus (an enlarged area of the carotid artery just above its separation from the aorta), the aortic arch, and the right atrium.</a:t>
            </a:r>
          </a:p>
          <a:p>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also signal the cardiac centre.</a:t>
            </a:r>
            <a:endParaRPr lang="en-US" dirty="0"/>
          </a:p>
        </p:txBody>
      </p:sp>
      <p:sp>
        <p:nvSpPr>
          <p:cNvPr id="3" name="Content Placeholder 2"/>
          <p:cNvSpPr>
            <a:spLocks noGrp="1"/>
          </p:cNvSpPr>
          <p:nvPr>
            <p:ph idx="1"/>
          </p:nvPr>
        </p:nvSpPr>
        <p:spPr/>
        <p:txBody>
          <a:bodyPr/>
          <a:lstStyle/>
          <a:p>
            <a:r>
              <a:rPr lang="en-US" dirty="0" err="1" smtClean="0"/>
              <a:t>Chemoreceptors</a:t>
            </a:r>
            <a:r>
              <a:rPr lang="en-US" dirty="0" smtClean="0"/>
              <a:t> are sensory neurons that monitor levels of CO</a:t>
            </a:r>
            <a:r>
              <a:rPr lang="en-US" baseline="-25000" dirty="0" smtClean="0"/>
              <a:t>2</a:t>
            </a:r>
            <a:r>
              <a:rPr lang="en-US" dirty="0" smtClean="0"/>
              <a:t> and O</a:t>
            </a:r>
            <a:r>
              <a:rPr lang="en-US" baseline="-25000" dirty="0" smtClean="0"/>
              <a:t>2</a:t>
            </a:r>
            <a:r>
              <a:rPr lang="en-US" dirty="0" smtClean="0"/>
              <a:t>. These neurons alert the cardiovascular center when levels of O</a:t>
            </a:r>
            <a:r>
              <a:rPr lang="en-US" baseline="-25000" dirty="0" smtClean="0"/>
              <a:t>2</a:t>
            </a:r>
            <a:r>
              <a:rPr lang="en-US" dirty="0" smtClean="0"/>
              <a:t> drop or levels of CO</a:t>
            </a:r>
            <a:r>
              <a:rPr lang="en-US" baseline="-25000" dirty="0" smtClean="0"/>
              <a:t>2</a:t>
            </a:r>
            <a:r>
              <a:rPr lang="en-US" dirty="0" smtClean="0"/>
              <a:t> rise (which result in a drop in pH). </a:t>
            </a:r>
            <a:r>
              <a:rPr lang="en-US" dirty="0" err="1" smtClean="0"/>
              <a:t>Chemoreceptors</a:t>
            </a:r>
            <a:r>
              <a:rPr lang="en-US" dirty="0" smtClean="0"/>
              <a:t> are found in carotid bodies and aortic bodies located near the carotid sinus and aortic arch.</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signaling</a:t>
            </a:r>
            <a:endParaRPr lang="en-US" dirty="0"/>
          </a:p>
        </p:txBody>
      </p:sp>
      <p:sp>
        <p:nvSpPr>
          <p:cNvPr id="3" name="Content Placeholder 2"/>
          <p:cNvSpPr>
            <a:spLocks noGrp="1"/>
          </p:cNvSpPr>
          <p:nvPr>
            <p:ph idx="1"/>
          </p:nvPr>
        </p:nvSpPr>
        <p:spPr/>
        <p:txBody>
          <a:bodyPr/>
          <a:lstStyle/>
          <a:p>
            <a:r>
              <a:rPr lang="en-US" dirty="0" smtClean="0">
                <a:solidFill>
                  <a:srgbClr val="0000FF"/>
                </a:solidFill>
              </a:rPr>
              <a:t>Higher brain regions</a:t>
            </a:r>
            <a:r>
              <a:rPr lang="en-US" dirty="0" smtClean="0"/>
              <a:t>, such as the cerebral cortex, hypothalamus, and limbic system, signal the cardiovascular center when conditions (stress, fight-or-flight response, hot or cold temperature) require adjustments to the blood pressure.</a:t>
            </a:r>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kidneys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smtClean="0">
                <a:solidFill>
                  <a:srgbClr val="0000FF"/>
                </a:solidFill>
              </a:rPr>
              <a:t>kidneys </a:t>
            </a:r>
            <a:r>
              <a:rPr lang="en-US" dirty="0" smtClean="0"/>
              <a:t>provide a </a:t>
            </a:r>
            <a:r>
              <a:rPr lang="en-US" dirty="0" smtClean="0">
                <a:solidFill>
                  <a:srgbClr val="0000FF"/>
                </a:solidFill>
              </a:rPr>
              <a:t>hormonal </a:t>
            </a:r>
            <a:r>
              <a:rPr lang="en-US" dirty="0" smtClean="0"/>
              <a:t>mechanism for the regulation of blood pressure by managing blood volume. The </a:t>
            </a:r>
            <a:r>
              <a:rPr lang="en-US" dirty="0" smtClean="0">
                <a:solidFill>
                  <a:srgbClr val="0000FF"/>
                </a:solidFill>
              </a:rPr>
              <a:t>renin-angiotensin-aldosterone </a:t>
            </a:r>
            <a:r>
              <a:rPr lang="en-US" dirty="0" smtClean="0"/>
              <a:t>system of the kidneys regulates blood volume. In </a:t>
            </a:r>
            <a:r>
              <a:rPr lang="en-US" dirty="0" smtClean="0">
                <a:solidFill>
                  <a:srgbClr val="0000FF"/>
                </a:solidFill>
              </a:rPr>
              <a:t>response </a:t>
            </a:r>
            <a:r>
              <a:rPr lang="en-US" dirty="0" smtClean="0"/>
              <a:t>to lower blood pressure, the juxtaglomerular cells in the kidneys secrete </a:t>
            </a:r>
            <a:r>
              <a:rPr lang="en-US" dirty="0" smtClean="0">
                <a:solidFill>
                  <a:srgbClr val="0000FF"/>
                </a:solidFill>
              </a:rPr>
              <a:t>renin </a:t>
            </a:r>
            <a:r>
              <a:rPr lang="en-US" dirty="0" smtClean="0"/>
              <a:t>into the blood. Renin converts the plasma protein angiotensinogen to angiotensin I, which in turn is converted to angiotensin II by enzymes from the lungs. Angiotensin II activates two mechanisms that raise blood pressure:</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1545"/>
            <a:ext cx="8229600" cy="4525963"/>
          </a:xfrm>
        </p:spPr>
        <p:txBody>
          <a:bodyPr>
            <a:normAutofit fontScale="85000" lnSpcReduction="20000"/>
          </a:bodyPr>
          <a:lstStyle/>
          <a:p>
            <a:r>
              <a:rPr lang="en-US" dirty="0" smtClean="0"/>
              <a:t>Angiotensin II constricts blood vessels throughout the body (raising blood pressure by increasing resistance to blood flow). Constricted blood vessels reduce the amount of blood delivered to the kidneys, which decreases the kidneys' potential to excrete water (raising blood pressure by increasing blood volume).</a:t>
            </a:r>
          </a:p>
          <a:p>
            <a:endParaRPr lang="en-US" dirty="0" smtClean="0"/>
          </a:p>
          <a:p>
            <a:endParaRPr lang="en-US" dirty="0" smtClean="0"/>
          </a:p>
          <a:p>
            <a:r>
              <a:rPr lang="en-US" dirty="0" smtClean="0"/>
              <a:t>Angiotensin II stimulates the adrenal cortex to secrete aldosterone, a hormone that reduces urine output by increasing retention of H</a:t>
            </a:r>
            <a:r>
              <a:rPr lang="en-US" baseline="-25000" dirty="0" smtClean="0"/>
              <a:t>2</a:t>
            </a:r>
            <a:r>
              <a:rPr lang="en-US" dirty="0" smtClean="0"/>
              <a:t>O and Na</a:t>
            </a:r>
            <a:r>
              <a:rPr lang="en-US" baseline="30000" dirty="0" smtClean="0"/>
              <a:t>+</a:t>
            </a:r>
            <a:r>
              <a:rPr lang="en-US" dirty="0" smtClean="0"/>
              <a:t> by the kidneys (raising blood pressure by increasing blood volume).</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011"/>
            <a:ext cx="8229600" cy="1143000"/>
          </a:xfrm>
        </p:spPr>
        <p:txBody>
          <a:bodyPr>
            <a:normAutofit/>
          </a:bodyPr>
          <a:lstStyle/>
          <a:p>
            <a:r>
              <a:rPr lang="en-US" dirty="0" smtClean="0"/>
              <a:t>Examples of bp-altering hormones:</a:t>
            </a:r>
            <a:endParaRPr lang="en-US" dirty="0"/>
          </a:p>
        </p:txBody>
      </p:sp>
      <p:sp>
        <p:nvSpPr>
          <p:cNvPr id="3" name="Content Placeholder 2"/>
          <p:cNvSpPr>
            <a:spLocks noGrp="1"/>
          </p:cNvSpPr>
          <p:nvPr>
            <p:ph idx="1"/>
          </p:nvPr>
        </p:nvSpPr>
        <p:spPr>
          <a:xfrm>
            <a:off x="457200" y="2603500"/>
            <a:ext cx="8229600" cy="3143680"/>
          </a:xfrm>
        </p:spPr>
        <p:txBody>
          <a:bodyPr/>
          <a:lstStyle/>
          <a:p>
            <a:r>
              <a:rPr lang="en-US" dirty="0" err="1" smtClean="0">
                <a:solidFill>
                  <a:srgbClr val="0000FF"/>
                </a:solidFill>
              </a:rPr>
              <a:t>Arenaline</a:t>
            </a:r>
            <a:r>
              <a:rPr lang="en-US" dirty="0" smtClean="0">
                <a:solidFill>
                  <a:srgbClr val="0000FF"/>
                </a:solidFill>
              </a:rPr>
              <a:t> and Nor-</a:t>
            </a:r>
            <a:r>
              <a:rPr lang="en-US" dirty="0" err="1" smtClean="0">
                <a:solidFill>
                  <a:srgbClr val="0000FF"/>
                </a:solidFill>
              </a:rPr>
              <a:t>adenaline</a:t>
            </a:r>
            <a:r>
              <a:rPr lang="en-US" dirty="0" smtClean="0">
                <a:solidFill>
                  <a:srgbClr val="0000FF"/>
                </a:solidFill>
              </a:rPr>
              <a:t> (Epinephrine and nor-epinephrine)</a:t>
            </a:r>
            <a:r>
              <a:rPr lang="en-US" dirty="0" smtClean="0"/>
              <a:t>, hormones secreted by the adrenal medulla, raise blood pressure by increasing heart rate and the contractility of the heart muscles and by causing vasoconstriction of arteries and veins.</a:t>
            </a:r>
          </a:p>
          <a:p>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6512"/>
            <a:ext cx="8229600" cy="3506345"/>
          </a:xfrm>
        </p:spPr>
        <p:txBody>
          <a:bodyPr/>
          <a:lstStyle/>
          <a:p>
            <a:r>
              <a:rPr lang="en-US" dirty="0" err="1" smtClean="0">
                <a:solidFill>
                  <a:srgbClr val="0000FF"/>
                </a:solidFill>
              </a:rPr>
              <a:t>Antidiuretic</a:t>
            </a:r>
            <a:r>
              <a:rPr lang="en-US" dirty="0" smtClean="0">
                <a:solidFill>
                  <a:srgbClr val="0000FF"/>
                </a:solidFill>
              </a:rPr>
              <a:t> hormone </a:t>
            </a:r>
            <a:r>
              <a:rPr lang="en-US" dirty="0" smtClean="0"/>
              <a:t>(ADH), a hormone produced by the hypothalamus and released by the posterior pituitary, raises blood pressure by stimulating the kidneys to retain H</a:t>
            </a:r>
            <a:r>
              <a:rPr lang="en-US" baseline="-25000" dirty="0" smtClean="0"/>
              <a:t>2</a:t>
            </a:r>
            <a:r>
              <a:rPr lang="en-US" dirty="0" smtClean="0"/>
              <a:t>O (which increases bp by having more fluid available). </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pic>
        <p:nvPicPr>
          <p:cNvPr id="6"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785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058988" y="65075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
        <p:nvSpPr>
          <p:cNvPr id="8" name="Title 1"/>
          <p:cNvSpPr txBox="1">
            <a:spLocks/>
          </p:cNvSpPr>
          <p:nvPr/>
        </p:nvSpPr>
        <p:spPr>
          <a:xfrm>
            <a:off x="457200" y="9010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Examples of </a:t>
            </a:r>
            <a:r>
              <a:rPr lang="en-US" dirty="0" err="1" smtClean="0"/>
              <a:t>bp</a:t>
            </a:r>
            <a:r>
              <a:rPr lang="en-US" dirty="0" smtClean="0"/>
              <a:t>-altering hormones:</a:t>
            </a:r>
            <a:endParaRPr lang="en-US" dirty="0"/>
          </a:p>
        </p:txBody>
      </p:sp>
      <p:sp>
        <p:nvSpPr>
          <p:cNvPr id="9" name="Title 8"/>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4801"/>
            <a:ext cx="8229600" cy="3176246"/>
          </a:xfrm>
        </p:spPr>
        <p:txBody>
          <a:bodyPr/>
          <a:lstStyle/>
          <a:p>
            <a:r>
              <a:rPr lang="en-US" dirty="0" err="1" smtClean="0">
                <a:solidFill>
                  <a:srgbClr val="0000FF"/>
                </a:solidFill>
              </a:rPr>
              <a:t>Atrial</a:t>
            </a:r>
            <a:r>
              <a:rPr lang="en-US" dirty="0" smtClean="0">
                <a:solidFill>
                  <a:srgbClr val="0000FF"/>
                </a:solidFill>
              </a:rPr>
              <a:t> </a:t>
            </a:r>
            <a:r>
              <a:rPr lang="en-US" dirty="0" err="1" smtClean="0">
                <a:solidFill>
                  <a:srgbClr val="0000FF"/>
                </a:solidFill>
              </a:rPr>
              <a:t>natriuretic</a:t>
            </a:r>
            <a:r>
              <a:rPr lang="en-US" dirty="0" smtClean="0">
                <a:solidFill>
                  <a:srgbClr val="0000FF"/>
                </a:solidFill>
              </a:rPr>
              <a:t> peptide </a:t>
            </a:r>
            <a:r>
              <a:rPr lang="en-US" dirty="0" smtClean="0"/>
              <a:t>(ANP), a hormone secreted by the atria of the heart, lowers blood pressure by causing vasodilation and by stimulating the kidneys to excrete more water and Na</a:t>
            </a:r>
            <a:r>
              <a:rPr lang="en-US" baseline="30000" dirty="0" smtClean="0"/>
              <a:t>+ </a:t>
            </a:r>
            <a:r>
              <a:rPr lang="en-US" dirty="0" smtClean="0"/>
              <a:t>- so lowering blood pressure by reducing blood volume.</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
        <p:nvSpPr>
          <p:cNvPr id="6" name="Title 1"/>
          <p:cNvSpPr txBox="1">
            <a:spLocks/>
          </p:cNvSpPr>
          <p:nvPr/>
        </p:nvSpPr>
        <p:spPr>
          <a:xfrm>
            <a:off x="457200" y="9010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Examples of bp-altering hormones:</a:t>
            </a:r>
            <a:endParaRPr lang="en-US" dirty="0"/>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31001"/>
            <a:ext cx="8229600" cy="2220957"/>
          </a:xfrm>
        </p:spPr>
        <p:txBody>
          <a:bodyPr/>
          <a:lstStyle/>
          <a:p>
            <a:r>
              <a:rPr lang="en-US" dirty="0" smtClean="0">
                <a:solidFill>
                  <a:srgbClr val="0000FF"/>
                </a:solidFill>
              </a:rPr>
              <a:t>Nitric oxide </a:t>
            </a:r>
            <a:r>
              <a:rPr lang="en-US" dirty="0" smtClean="0"/>
              <a:t>(NO), secreted by endothelial cells, causes vasodilation. Not a hormone of course, but we’ll leave it here anyway.</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
        <p:nvSpPr>
          <p:cNvPr id="6" name="Title 1"/>
          <p:cNvSpPr txBox="1">
            <a:spLocks/>
          </p:cNvSpPr>
          <p:nvPr/>
        </p:nvSpPr>
        <p:spPr>
          <a:xfrm>
            <a:off x="457200" y="9010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Examples of bp-altering hormones:</a:t>
            </a:r>
            <a:endParaRPr lang="en-US" dirty="0"/>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Natural substances that affect blood pressure </a:t>
            </a:r>
            <a:endParaRPr lang="en-US" dirty="0"/>
          </a:p>
        </p:txBody>
      </p:sp>
      <p:sp>
        <p:nvSpPr>
          <p:cNvPr id="3" name="Content Placeholder 2"/>
          <p:cNvSpPr>
            <a:spLocks noGrp="1"/>
          </p:cNvSpPr>
          <p:nvPr>
            <p:ph idx="1"/>
          </p:nvPr>
        </p:nvSpPr>
        <p:spPr>
          <a:xfrm>
            <a:off x="457200" y="2583623"/>
            <a:ext cx="8229600" cy="3447635"/>
          </a:xfrm>
        </p:spPr>
        <p:txBody>
          <a:bodyPr/>
          <a:lstStyle/>
          <a:p>
            <a:r>
              <a:rPr lang="en-US" dirty="0" smtClean="0">
                <a:solidFill>
                  <a:srgbClr val="0000FF"/>
                </a:solidFill>
              </a:rPr>
              <a:t>Nicotine </a:t>
            </a:r>
            <a:r>
              <a:rPr lang="en-US" dirty="0" smtClean="0"/>
              <a:t>in tobacco raises blood pressure by stimulating sympathetic neurons to increase vasoconstriction and by stimulating the adrenal medulla to increase secretion of epinephrine and norepinephrine.</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1122363"/>
            <a:ext cx="564515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4"/>
          <p:cNvSpPr txBox="1">
            <a:spLocks noChangeArrowheads="1"/>
          </p:cNvSpPr>
          <p:nvPr/>
        </p:nvSpPr>
        <p:spPr bwMode="auto">
          <a:xfrm>
            <a:off x="1380444" y="290403"/>
            <a:ext cx="65257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A sample of an NCEA </a:t>
            </a:r>
            <a:r>
              <a:rPr lang="en-US" sz="1800" b="1" dirty="0" smtClean="0"/>
              <a:t>Level 3 Homeostasis Task From TKI</a:t>
            </a:r>
            <a:endParaRPr lang="en-US" sz="1800" b="1" dirty="0"/>
          </a:p>
        </p:txBody>
      </p:sp>
    </p:spTree>
    <p:extLst>
      <p:ext uri="{BB962C8B-B14F-4D97-AF65-F5344CB8AC3E}">
        <p14:creationId xmlns:p14="http://schemas.microsoft.com/office/powerpoint/2010/main" val="2703939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845"/>
            <a:ext cx="8229600" cy="1143000"/>
          </a:xfrm>
        </p:spPr>
        <p:txBody>
          <a:bodyPr>
            <a:normAutofit fontScale="90000"/>
          </a:bodyPr>
          <a:lstStyle/>
          <a:p>
            <a:r>
              <a:rPr lang="en-US" dirty="0"/>
              <a:t>Natural substances that affect blood pressure </a:t>
            </a:r>
          </a:p>
        </p:txBody>
      </p:sp>
      <p:sp>
        <p:nvSpPr>
          <p:cNvPr id="3" name="Content Placeholder 2"/>
          <p:cNvSpPr>
            <a:spLocks noGrp="1"/>
          </p:cNvSpPr>
          <p:nvPr>
            <p:ph idx="1"/>
          </p:nvPr>
        </p:nvSpPr>
        <p:spPr>
          <a:xfrm>
            <a:off x="457200" y="2551057"/>
            <a:ext cx="8407400" cy="3371646"/>
          </a:xfrm>
        </p:spPr>
        <p:txBody>
          <a:bodyPr/>
          <a:lstStyle/>
          <a:p>
            <a:r>
              <a:rPr lang="en-US" dirty="0" smtClean="0">
                <a:solidFill>
                  <a:srgbClr val="0000FF"/>
                </a:solidFill>
              </a:rPr>
              <a:t>Alcohol </a:t>
            </a:r>
            <a:r>
              <a:rPr lang="en-US" dirty="0" smtClean="0"/>
              <a:t>lowers blood pressure by inhibiting the vasomotor center (resulting in vasodilation)</a:t>
            </a:r>
          </a:p>
          <a:p>
            <a:pPr>
              <a:buNone/>
            </a:pPr>
            <a:r>
              <a:rPr lang="en-US" dirty="0" smtClean="0"/>
              <a:t>	and by inhibiting the release of ADH (therefore increasing H</a:t>
            </a:r>
            <a:r>
              <a:rPr lang="en-US" baseline="-25000" dirty="0" smtClean="0"/>
              <a:t>2</a:t>
            </a:r>
            <a:r>
              <a:rPr lang="en-US" dirty="0" smtClean="0"/>
              <a:t>O (urine) output, which decreases blood volume).</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500"/>
            <a:ext cx="8229600" cy="1204967"/>
          </a:xfrm>
        </p:spPr>
        <p:txBody>
          <a:bodyPr>
            <a:normAutofit/>
          </a:bodyPr>
          <a:lstStyle/>
          <a:p>
            <a:r>
              <a:rPr lang="en-US" sz="4000" dirty="0" smtClean="0">
                <a:solidFill>
                  <a:srgbClr val="0000FF"/>
                </a:solidFill>
              </a:rPr>
              <a:t>Cool info, to finish off. </a:t>
            </a:r>
            <a:r>
              <a:rPr lang="en-US" dirty="0" smtClean="0"/>
              <a:t>	</a:t>
            </a:r>
            <a:endParaRPr lang="en-US" dirty="0"/>
          </a:p>
        </p:txBody>
      </p:sp>
      <p:sp>
        <p:nvSpPr>
          <p:cNvPr id="3" name="Content Placeholder 2"/>
          <p:cNvSpPr>
            <a:spLocks noGrp="1"/>
          </p:cNvSpPr>
          <p:nvPr>
            <p:ph idx="1"/>
          </p:nvPr>
        </p:nvSpPr>
        <p:spPr>
          <a:xfrm>
            <a:off x="457200" y="2046612"/>
            <a:ext cx="8229600" cy="4260468"/>
          </a:xfrm>
        </p:spPr>
        <p:txBody>
          <a:bodyPr>
            <a:normAutofit fontScale="92500" lnSpcReduction="20000"/>
          </a:bodyPr>
          <a:lstStyle/>
          <a:p>
            <a:r>
              <a:rPr lang="en-US" dirty="0" smtClean="0"/>
              <a:t>Why are blood pressures the same across all mammals? </a:t>
            </a:r>
          </a:p>
          <a:p>
            <a:r>
              <a:rPr lang="en-US" dirty="0" smtClean="0"/>
              <a:t>It’s a question of resistance.</a:t>
            </a:r>
          </a:p>
          <a:p>
            <a:r>
              <a:rPr lang="en-US" dirty="0" smtClean="0"/>
              <a:t>Large animals pump more blood, but they have wider blood vessels.</a:t>
            </a:r>
          </a:p>
          <a:p>
            <a:endParaRPr lang="en-US" dirty="0" smtClean="0"/>
          </a:p>
          <a:p>
            <a:r>
              <a:rPr lang="en-US" dirty="0" smtClean="0"/>
              <a:t>So what happens to the resistance as the vessels become smaller?</a:t>
            </a:r>
            <a:br>
              <a:rPr lang="en-US" dirty="0" smtClean="0"/>
            </a:br>
            <a:r>
              <a:rPr lang="en-US" dirty="0" smtClean="0"/>
              <a:t>There are more of these smaller vessels and the cross-section area stays about the same. </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animals and small animals	</a:t>
            </a:r>
            <a:endParaRPr lang="en-US" dirty="0"/>
          </a:p>
        </p:txBody>
      </p:sp>
      <p:sp>
        <p:nvSpPr>
          <p:cNvPr id="3" name="Content Placeholder 2"/>
          <p:cNvSpPr>
            <a:spLocks noGrp="1"/>
          </p:cNvSpPr>
          <p:nvPr>
            <p:ph idx="1"/>
          </p:nvPr>
        </p:nvSpPr>
        <p:spPr/>
        <p:txBody>
          <a:bodyPr>
            <a:normAutofit/>
          </a:bodyPr>
          <a:lstStyle/>
          <a:p>
            <a:r>
              <a:rPr lang="en-US" dirty="0" smtClean="0"/>
              <a:t>Large animals have larger hearts that beat slower</a:t>
            </a:r>
          </a:p>
          <a:p>
            <a:r>
              <a:rPr lang="en-US" dirty="0" smtClean="0"/>
              <a:t>Small animals’ hearts beat much faster</a:t>
            </a:r>
          </a:p>
          <a:p>
            <a:r>
              <a:rPr lang="en-US" dirty="0" smtClean="0"/>
              <a:t>Mouse – 580 beats per minute</a:t>
            </a:r>
          </a:p>
          <a:p>
            <a:r>
              <a:rPr lang="en-US" dirty="0" smtClean="0"/>
              <a:t>Rat – </a:t>
            </a:r>
            <a:r>
              <a:rPr lang="en-US" dirty="0"/>
              <a:t>380 beats per </a:t>
            </a:r>
            <a:r>
              <a:rPr lang="en-US" dirty="0" smtClean="0"/>
              <a:t>minute</a:t>
            </a:r>
          </a:p>
          <a:p>
            <a:r>
              <a:rPr lang="en-US" dirty="0" smtClean="0"/>
              <a:t>Me – </a:t>
            </a:r>
            <a:r>
              <a:rPr lang="en-US" dirty="0"/>
              <a:t>60 beats per </a:t>
            </a:r>
            <a:r>
              <a:rPr lang="en-US" dirty="0" smtClean="0"/>
              <a:t>minute</a:t>
            </a:r>
          </a:p>
          <a:p>
            <a:r>
              <a:rPr lang="en-US" dirty="0" smtClean="0"/>
              <a:t>Elephant </a:t>
            </a:r>
            <a:r>
              <a:rPr lang="en-US" dirty="0"/>
              <a:t>– 28 beats per minute</a:t>
            </a:r>
          </a:p>
          <a:p>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exercise	</a:t>
            </a:r>
            <a:endParaRPr lang="en-US" dirty="0"/>
          </a:p>
        </p:txBody>
      </p:sp>
      <p:sp>
        <p:nvSpPr>
          <p:cNvPr id="3" name="Content Placeholder 2"/>
          <p:cNvSpPr>
            <a:spLocks noGrp="1"/>
          </p:cNvSpPr>
          <p:nvPr>
            <p:ph idx="1"/>
          </p:nvPr>
        </p:nvSpPr>
        <p:spPr/>
        <p:txBody>
          <a:bodyPr/>
          <a:lstStyle/>
          <a:p>
            <a:r>
              <a:rPr lang="en-US" dirty="0" smtClean="0"/>
              <a:t>Small animals’ hearts beat faster</a:t>
            </a:r>
          </a:p>
          <a:p>
            <a:r>
              <a:rPr lang="en-US" dirty="0" smtClean="0"/>
              <a:t>Small animals live shorter lives</a:t>
            </a:r>
          </a:p>
          <a:p>
            <a:endParaRPr lang="en-US" dirty="0" smtClean="0"/>
          </a:p>
          <a:p>
            <a:r>
              <a:rPr lang="en-US" dirty="0" smtClean="0"/>
              <a:t>Which achieves more pulses in their lifetimes? Small or large animals?</a:t>
            </a:r>
            <a:br>
              <a:rPr lang="en-US" dirty="0" smtClean="0"/>
            </a:br>
            <a:r>
              <a:rPr lang="en-US" dirty="0" smtClean="0"/>
              <a:t/>
            </a:r>
            <a:br>
              <a:rPr lang="en-US" dirty="0" smtClean="0"/>
            </a:br>
            <a:r>
              <a:rPr lang="en-US" dirty="0" smtClean="0"/>
              <a:t>Answer – it’s about the same – one billion pulses each. Then you die.</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489"/>
            <a:ext cx="8229600" cy="1143000"/>
          </a:xfrm>
        </p:spPr>
        <p:txBody>
          <a:bodyPr>
            <a:normAutofit fontScale="90000"/>
          </a:bodyPr>
          <a:lstStyle/>
          <a:p>
            <a:r>
              <a:rPr lang="en-US" dirty="0" smtClean="0"/>
              <a:t>What about the giraffe? </a:t>
            </a:r>
            <a:br>
              <a:rPr lang="en-US" dirty="0" smtClean="0"/>
            </a:br>
            <a:r>
              <a:rPr lang="en-US" dirty="0" smtClean="0">
                <a:solidFill>
                  <a:srgbClr val="FF0000"/>
                </a:solidFill>
              </a:rPr>
              <a:t>Thinking exercise for the class</a:t>
            </a:r>
            <a:endParaRPr lang="en-US" dirty="0">
              <a:solidFill>
                <a:srgbClr val="FF0000"/>
              </a:solidFill>
            </a:endParaRPr>
          </a:p>
        </p:txBody>
      </p:sp>
      <p:sp>
        <p:nvSpPr>
          <p:cNvPr id="3" name="Content Placeholder 2"/>
          <p:cNvSpPr>
            <a:spLocks noGrp="1"/>
          </p:cNvSpPr>
          <p:nvPr>
            <p:ph idx="1"/>
          </p:nvPr>
        </p:nvSpPr>
        <p:spPr>
          <a:xfrm>
            <a:off x="457200" y="2453357"/>
            <a:ext cx="8229600" cy="3639620"/>
          </a:xfrm>
        </p:spPr>
        <p:txBody>
          <a:bodyPr>
            <a:normAutofit/>
          </a:bodyPr>
          <a:lstStyle/>
          <a:p>
            <a:r>
              <a:rPr lang="en-US" dirty="0" smtClean="0"/>
              <a:t>How can they raise the blood 2 metres from heart to brain?</a:t>
            </a:r>
          </a:p>
          <a:p>
            <a:r>
              <a:rPr lang="en-US" dirty="0" smtClean="0"/>
              <a:t>Relatively small heart but very thick walls that pumps very strongly.</a:t>
            </a:r>
          </a:p>
          <a:p>
            <a:r>
              <a:rPr lang="en-US" dirty="0" smtClean="0"/>
              <a:t>Results in very high blood pressure (300) by far the highest of any mammal</a:t>
            </a:r>
          </a:p>
          <a:p>
            <a:endParaRPr lang="en-US" dirty="0" smtClean="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Thinking exercise for the class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How might the giraffe prevent blood pooling in their legs?</a:t>
            </a:r>
          </a:p>
          <a:p>
            <a:r>
              <a:rPr lang="en-US" dirty="0" smtClean="0"/>
              <a:t>Have a tight skin, just like an astronaut’s pressure suit.</a:t>
            </a:r>
          </a:p>
          <a:p>
            <a:r>
              <a:rPr lang="en-US" dirty="0" smtClean="0"/>
              <a:t>Compare with the baggy skin around a cat’s legs, or around a lion’s. Try it with your cat next time you get the chance, pinch the skin at the leg and see how much slack there is.</a:t>
            </a:r>
          </a:p>
          <a:p>
            <a:r>
              <a:rPr lang="en-US" dirty="0" smtClean="0"/>
              <a:t>To compare, do the same with the lion and giraffe next time you are at the zoo.</a:t>
            </a:r>
          </a:p>
          <a:p>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blood pump systems is best?</a:t>
            </a:r>
            <a:endParaRPr lang="en-US" dirty="0"/>
          </a:p>
        </p:txBody>
      </p:sp>
      <p:sp>
        <p:nvSpPr>
          <p:cNvPr id="3" name="Content Placeholder 2"/>
          <p:cNvSpPr>
            <a:spLocks noGrp="1"/>
          </p:cNvSpPr>
          <p:nvPr>
            <p:ph idx="1"/>
          </p:nvPr>
        </p:nvSpPr>
        <p:spPr/>
        <p:txBody>
          <a:bodyPr/>
          <a:lstStyle/>
          <a:p>
            <a:r>
              <a:rPr lang="en-US" dirty="0" smtClean="0"/>
              <a:t>Fish have only one – blood flows from the heart to the gills then through the body. </a:t>
            </a:r>
          </a:p>
          <a:p>
            <a:r>
              <a:rPr lang="en-US" dirty="0" smtClean="0"/>
              <a:t>But we have two. The left side and right side.</a:t>
            </a:r>
          </a:p>
          <a:p>
            <a:r>
              <a:rPr lang="en-US" dirty="0" smtClean="0"/>
              <a:t>One for the small circulation (lungs only)</a:t>
            </a:r>
          </a:p>
          <a:p>
            <a:r>
              <a:rPr lang="en-US" dirty="0" smtClean="0"/>
              <a:t>One for the circulation through the rest of the body.</a:t>
            </a:r>
          </a:p>
          <a:p>
            <a:r>
              <a:rPr lang="en-US" dirty="0" smtClean="0"/>
              <a:t>They’re joined together so only count as one heart.</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smtClean="0"/>
              <a:t>Big implications for blood pressure</a:t>
            </a:r>
            <a:endParaRPr lang="en-US" dirty="0"/>
          </a:p>
        </p:txBody>
      </p:sp>
      <p:sp>
        <p:nvSpPr>
          <p:cNvPr id="3" name="Content Placeholder 2"/>
          <p:cNvSpPr>
            <a:spLocks noGrp="1"/>
          </p:cNvSpPr>
          <p:nvPr>
            <p:ph idx="1"/>
          </p:nvPr>
        </p:nvSpPr>
        <p:spPr>
          <a:xfrm>
            <a:off x="457200" y="2735601"/>
            <a:ext cx="8229600" cy="3458491"/>
          </a:xfrm>
        </p:spPr>
        <p:txBody>
          <a:bodyPr/>
          <a:lstStyle/>
          <a:p>
            <a:r>
              <a:rPr lang="en-US" dirty="0" smtClean="0"/>
              <a:t>The right side  pumps blood at relatively low pressure through the lungs and to the left side</a:t>
            </a:r>
          </a:p>
          <a:p>
            <a:r>
              <a:rPr lang="en-US" dirty="0" smtClean="0"/>
              <a:t>The left side pumps the blood through the entire body and requires higher pressure.</a:t>
            </a:r>
          </a:p>
          <a:p>
            <a:r>
              <a:rPr lang="en-US" dirty="0" smtClean="0"/>
              <a:t>So it’s bigger and much stronger.</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smtClean="0"/>
              <a:t>How do the ventricles pump?</a:t>
            </a:r>
            <a:endParaRPr lang="en-US" dirty="0"/>
          </a:p>
        </p:txBody>
      </p:sp>
      <p:sp>
        <p:nvSpPr>
          <p:cNvPr id="3" name="Content Placeholder 2"/>
          <p:cNvSpPr>
            <a:spLocks noGrp="1"/>
          </p:cNvSpPr>
          <p:nvPr>
            <p:ph idx="1"/>
          </p:nvPr>
        </p:nvSpPr>
        <p:spPr>
          <a:xfrm>
            <a:off x="457200" y="2518490"/>
            <a:ext cx="8229600" cy="2720313"/>
          </a:xfrm>
        </p:spPr>
        <p:txBody>
          <a:bodyPr/>
          <a:lstStyle/>
          <a:p>
            <a:r>
              <a:rPr lang="en-US" dirty="0" smtClean="0"/>
              <a:t>Preloading the chamber with blood – then squeezing. But in a special way, rotating as  well as contracting.</a:t>
            </a:r>
          </a:p>
          <a:p>
            <a:r>
              <a:rPr lang="en-US" dirty="0" smtClean="0"/>
              <a:t>(Try wet towel experiment with your class)</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dirty="0" smtClean="0"/>
              <a:t>Isolated rat liver perfusion apparatus</a:t>
            </a:r>
            <a:br>
              <a:rPr lang="en-US" dirty="0" smtClean="0"/>
            </a:br>
            <a:r>
              <a:rPr lang="en-US" dirty="0" smtClean="0"/>
              <a:t/>
            </a:r>
            <a:br>
              <a:rPr lang="en-US" dirty="0" smtClean="0"/>
            </a:br>
            <a:r>
              <a:rPr lang="en-US" dirty="0" smtClean="0"/>
              <a:t>feel free to come by this afternoon</a:t>
            </a:r>
            <a:endParaRPr lang="en-US" dirty="0"/>
          </a:p>
        </p:txBody>
      </p:sp>
      <p:pic>
        <p:nvPicPr>
          <p:cNvPr id="4" name="Content Placeholder 3" descr="DSCF0478.JPG"/>
          <p:cNvPicPr>
            <a:picLocks noGrp="1" noChangeAspect="1"/>
          </p:cNvPicPr>
          <p:nvPr>
            <p:ph idx="1"/>
          </p:nvPr>
        </p:nvPicPr>
        <p:blipFill rotWithShape="1">
          <a:blip r:embed="rId2">
            <a:extLst>
              <a:ext uri="{28A0092B-C50C-407E-A947-70E740481C1C}">
                <a14:useLocalDpi xmlns:a14="http://schemas.microsoft.com/office/drawing/2010/main" val="0"/>
              </a:ext>
            </a:extLst>
          </a:blip>
          <a:srcRect t="33457" b="8591"/>
          <a:stretch/>
        </p:blipFill>
        <p:spPr>
          <a:xfrm>
            <a:off x="419100" y="3009900"/>
            <a:ext cx="8229600" cy="3167063"/>
          </a:xfrm>
        </p:spPr>
      </p:pic>
    </p:spTree>
    <p:extLst>
      <p:ext uri="{BB962C8B-B14F-4D97-AF65-F5344CB8AC3E}">
        <p14:creationId xmlns:p14="http://schemas.microsoft.com/office/powerpoint/2010/main" val="227478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fontScale="90000"/>
          </a:bodyPr>
          <a:lstStyle/>
          <a:p>
            <a:r>
              <a:rPr lang="en-US">
                <a:latin typeface="Calibri" charset="0"/>
                <a:ea typeface="ＭＳ Ｐゴシック" charset="0"/>
                <a:cs typeface="ＭＳ Ｐゴシック" charset="0"/>
              </a:rPr>
              <a:t>Examples of Criteria for Achievement Homeostasis</a:t>
            </a:r>
          </a:p>
        </p:txBody>
      </p:sp>
      <p:sp>
        <p:nvSpPr>
          <p:cNvPr id="21506" name="Content Placeholder 2"/>
          <p:cNvSpPr>
            <a:spLocks noGrp="1"/>
          </p:cNvSpPr>
          <p:nvPr>
            <p:ph idx="1"/>
          </p:nvPr>
        </p:nvSpPr>
        <p:spPr/>
        <p:txBody>
          <a:bodyPr/>
          <a:lstStyle/>
          <a:p>
            <a:r>
              <a:rPr lang="en-US">
                <a:latin typeface="Calibri" charset="0"/>
                <a:ea typeface="ＭＳ Ｐゴシック" charset="0"/>
                <a:cs typeface="ＭＳ Ｐゴシック" charset="0"/>
              </a:rPr>
              <a:t>Explain the purpose of the homeostatic mechanism</a:t>
            </a:r>
          </a:p>
          <a:p>
            <a:r>
              <a:rPr lang="en-US">
                <a:latin typeface="Calibri" charset="0"/>
                <a:ea typeface="ＭＳ Ｐゴシック" charset="0"/>
                <a:cs typeface="ＭＳ Ｐゴシック" charset="0"/>
              </a:rPr>
              <a:t>Be able to explain the basis of the homeostatic mechanism</a:t>
            </a:r>
          </a:p>
          <a:p>
            <a:r>
              <a:rPr lang="en-US">
                <a:latin typeface="Calibri" charset="0"/>
                <a:ea typeface="ＭＳ Ｐゴシック" charset="0"/>
                <a:cs typeface="ＭＳ Ｐゴシック" charset="0"/>
              </a:rPr>
              <a:t>Describe one way in which internal or external environmental factors can disrupt the homeostatic mechanism</a:t>
            </a:r>
          </a:p>
          <a:p>
            <a:endParaRPr lang="en-US">
              <a:latin typeface="Calibri" charset="0"/>
              <a:ea typeface="ＭＳ Ｐゴシック" charset="0"/>
              <a:cs typeface="ＭＳ Ｐゴシック" charset="0"/>
            </a:endParaRPr>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extLst>
      <p:ext uri="{BB962C8B-B14F-4D97-AF65-F5344CB8AC3E}">
        <p14:creationId xmlns:p14="http://schemas.microsoft.com/office/powerpoint/2010/main" val="533238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r>
              <a:rPr lang="en-US">
                <a:latin typeface="Calibri" charset="0"/>
                <a:ea typeface="ＭＳ Ｐゴシック" charset="0"/>
                <a:cs typeface="ＭＳ Ｐゴシック" charset="0"/>
              </a:rPr>
              <a:t>Examples of Excellence Criteria for Homeostasis</a:t>
            </a:r>
          </a:p>
        </p:txBody>
      </p:sp>
      <p:sp>
        <p:nvSpPr>
          <p:cNvPr id="22530" name="Content Placeholder 2"/>
          <p:cNvSpPr>
            <a:spLocks noGrp="1"/>
          </p:cNvSpPr>
          <p:nvPr>
            <p:ph idx="1"/>
          </p:nvPr>
        </p:nvSpPr>
        <p:spPr>
          <a:xfrm>
            <a:off x="312888" y="1607916"/>
            <a:ext cx="8229600" cy="4525963"/>
          </a:xfrm>
        </p:spPr>
        <p:txBody>
          <a:bodyPr/>
          <a:lstStyle/>
          <a:p>
            <a:r>
              <a:rPr lang="en-US" dirty="0">
                <a:latin typeface="Calibri" charset="0"/>
                <a:ea typeface="ＭＳ Ｐゴシック" charset="0"/>
                <a:cs typeface="ＭＳ Ｐゴシック" charset="0"/>
              </a:rPr>
              <a:t>Be able to explain why it </a:t>
            </a:r>
            <a:r>
              <a:rPr lang="en-US">
                <a:latin typeface="Calibri" charset="0"/>
                <a:ea typeface="ＭＳ Ｐゴシック" charset="0"/>
                <a:cs typeface="ＭＳ Ｐゴシック" charset="0"/>
              </a:rPr>
              <a:t>gives </a:t>
            </a:r>
            <a:r>
              <a:rPr lang="en-US" smtClean="0">
                <a:latin typeface="Calibri" charset="0"/>
                <a:ea typeface="ＭＳ Ｐゴシック" charset="0"/>
                <a:cs typeface="ＭＳ Ｐゴシック" charset="0"/>
              </a:rPr>
              <a:t>an </a:t>
            </a:r>
            <a:r>
              <a:rPr lang="en-US" dirty="0">
                <a:latin typeface="Calibri" charset="0"/>
                <a:ea typeface="ＭＳ Ｐゴシック" charset="0"/>
                <a:cs typeface="ＭＳ Ｐゴシック" charset="0"/>
              </a:rPr>
              <a:t>adaptive advantage</a:t>
            </a:r>
          </a:p>
          <a:p>
            <a:r>
              <a:rPr lang="en-US" dirty="0">
                <a:latin typeface="Calibri" charset="0"/>
                <a:ea typeface="ＭＳ Ｐゴシック" charset="0"/>
                <a:cs typeface="ＭＳ Ｐゴシック" charset="0"/>
              </a:rPr>
              <a:t>An explanation of the biochemical/biophysical pathways involved</a:t>
            </a:r>
          </a:p>
          <a:p>
            <a:r>
              <a:rPr lang="en-US" dirty="0">
                <a:latin typeface="Calibri" charset="0"/>
                <a:ea typeface="ＭＳ Ｐゴシック" charset="0"/>
                <a:cs typeface="ＭＳ Ｐゴシック" charset="0"/>
              </a:rPr>
              <a:t>An analysis of how internal or external environmental factors can disrupt the homeostatic mechanism</a:t>
            </a:r>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extLst>
      <p:ext uri="{BB962C8B-B14F-4D97-AF65-F5344CB8AC3E}">
        <p14:creationId xmlns:p14="http://schemas.microsoft.com/office/powerpoint/2010/main" val="2738417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purpose of regulating blood pressure ?	</a:t>
            </a:r>
            <a:endParaRPr lang="en-US" dirty="0"/>
          </a:p>
        </p:txBody>
      </p:sp>
      <p:sp>
        <p:nvSpPr>
          <p:cNvPr id="3" name="Content Placeholder 2"/>
          <p:cNvSpPr>
            <a:spLocks noGrp="1"/>
          </p:cNvSpPr>
          <p:nvPr>
            <p:ph idx="1"/>
          </p:nvPr>
        </p:nvSpPr>
        <p:spPr/>
        <p:txBody>
          <a:bodyPr/>
          <a:lstStyle/>
          <a:p>
            <a:r>
              <a:rPr lang="en-US" dirty="0" smtClean="0"/>
              <a:t>Changes in blood pressure are routinely made in order to </a:t>
            </a:r>
            <a:r>
              <a:rPr lang="en-US" dirty="0" smtClean="0">
                <a:solidFill>
                  <a:srgbClr val="0000FF"/>
                </a:solidFill>
              </a:rPr>
              <a:t>direct appropriate amounts of oxygen and nutrients to specific parts of the body</a:t>
            </a:r>
            <a:r>
              <a:rPr lang="en-US" dirty="0" smtClean="0"/>
              <a:t>. So if we are exercising, then more blood is sent to the muscles. Having eaten, more is sent to the gut to aid absorption. </a:t>
            </a:r>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40931"/>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69917"/>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556802" y="3770713"/>
            <a:ext cx="3576796" cy="2861436"/>
          </a:xfrm>
          <a:prstGeom prst="rect">
            <a:avLst/>
          </a:prstGeom>
        </p:spPr>
      </p:pic>
      <p:sp>
        <p:nvSpPr>
          <p:cNvPr id="2" name="Title 1"/>
          <p:cNvSpPr>
            <a:spLocks noGrp="1"/>
          </p:cNvSpPr>
          <p:nvPr>
            <p:ph type="title"/>
          </p:nvPr>
        </p:nvSpPr>
        <p:spPr>
          <a:xfrm>
            <a:off x="457200" y="236941"/>
            <a:ext cx="8229600" cy="1143000"/>
          </a:xfrm>
        </p:spPr>
        <p:txBody>
          <a:bodyPr>
            <a:normAutofit fontScale="90000"/>
          </a:bodyPr>
          <a:lstStyle/>
          <a:p>
            <a:r>
              <a:rPr lang="en-US" dirty="0" smtClean="0"/>
              <a:t>There are three main ways </a:t>
            </a:r>
            <a:br>
              <a:rPr lang="en-US" dirty="0" smtClean="0"/>
            </a:br>
            <a:r>
              <a:rPr lang="en-US" dirty="0" smtClean="0"/>
              <a:t>that blood pressure is adjusted</a:t>
            </a:r>
            <a:endParaRPr lang="en-US" dirty="0"/>
          </a:p>
        </p:txBody>
      </p:sp>
      <p:sp>
        <p:nvSpPr>
          <p:cNvPr id="3" name="Content Placeholder 2"/>
          <p:cNvSpPr>
            <a:spLocks noGrp="1"/>
          </p:cNvSpPr>
          <p:nvPr>
            <p:ph idx="1"/>
          </p:nvPr>
        </p:nvSpPr>
        <p:spPr>
          <a:xfrm>
            <a:off x="457200" y="1734657"/>
            <a:ext cx="5109676" cy="4196669"/>
          </a:xfrm>
        </p:spPr>
        <p:txBody>
          <a:bodyPr>
            <a:normAutofit lnSpcReduction="10000"/>
          </a:bodyPr>
          <a:lstStyle/>
          <a:p>
            <a:r>
              <a:rPr lang="en-US" sz="2400" dirty="0" smtClean="0"/>
              <a:t>Cardiac output can alter by changing stroke volume or heart rate – </a:t>
            </a:r>
            <a:r>
              <a:rPr lang="en-US" sz="2400" dirty="0">
                <a:solidFill>
                  <a:srgbClr val="FF0000"/>
                </a:solidFill>
              </a:rPr>
              <a:t>whole/body effect</a:t>
            </a:r>
            <a:r>
              <a:rPr lang="en-US" sz="2400" dirty="0"/>
              <a:t>.</a:t>
            </a:r>
            <a:endParaRPr lang="en-US" sz="2400" dirty="0" smtClean="0"/>
          </a:p>
          <a:p>
            <a:r>
              <a:rPr lang="en-US" sz="2400" dirty="0" smtClean="0"/>
              <a:t>Resistance to blood flow in the blood vessels is most often altered by changing the diameter of the vessels (vasodilation /vasoconstriction) </a:t>
            </a:r>
            <a:r>
              <a:rPr lang="en-US" sz="2400" dirty="0" smtClean="0">
                <a:solidFill>
                  <a:srgbClr val="FF0000"/>
                </a:solidFill>
              </a:rPr>
              <a:t>local effect. </a:t>
            </a:r>
          </a:p>
          <a:p>
            <a:r>
              <a:rPr lang="en-US" sz="2400" dirty="0" smtClean="0"/>
              <a:t>Control blood volume by controlling amount of water released into urine</a:t>
            </a:r>
            <a:r>
              <a:rPr lang="en-US" sz="2400" dirty="0" smtClean="0">
                <a:solidFill>
                  <a:srgbClr val="FF0000"/>
                </a:solidFill>
              </a:rPr>
              <a:t> </a:t>
            </a:r>
            <a:r>
              <a:rPr lang="en-US" sz="2400" dirty="0">
                <a:solidFill>
                  <a:srgbClr val="FF0000"/>
                </a:solidFill>
              </a:rPr>
              <a:t>whole/body effect</a:t>
            </a:r>
            <a:r>
              <a:rPr lang="en-US" sz="2400" dirty="0"/>
              <a:t>.</a:t>
            </a:r>
          </a:p>
        </p:txBody>
      </p:sp>
      <p:pic>
        <p:nvPicPr>
          <p:cNvPr id="4" name="Picture 5" descr="MW_hori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pic>
        <p:nvPicPr>
          <p:cNvPr id="6" name="Picture 5"/>
          <p:cNvPicPr>
            <a:picLocks noChangeAspect="1"/>
          </p:cNvPicPr>
          <p:nvPr/>
        </p:nvPicPr>
        <p:blipFill>
          <a:blip r:embed="rId4"/>
          <a:stretch>
            <a:fillRect/>
          </a:stretch>
        </p:blipFill>
        <p:spPr>
          <a:xfrm>
            <a:off x="7424604" y="1734657"/>
            <a:ext cx="1435369" cy="1435369"/>
          </a:xfrm>
          <a:prstGeom prst="rect">
            <a:avLst/>
          </a:prstGeom>
        </p:spPr>
      </p:pic>
      <p:pic>
        <p:nvPicPr>
          <p:cNvPr id="11" name="Picture 10"/>
          <p:cNvPicPr>
            <a:picLocks noChangeAspect="1"/>
          </p:cNvPicPr>
          <p:nvPr/>
        </p:nvPicPr>
        <p:blipFill>
          <a:blip r:embed="rId5"/>
          <a:stretch>
            <a:fillRect/>
          </a:stretch>
        </p:blipFill>
        <p:spPr>
          <a:xfrm>
            <a:off x="5741360" y="2569340"/>
            <a:ext cx="1601830" cy="1201372"/>
          </a:xfrm>
          <a:prstGeom prst="rect">
            <a:avLst/>
          </a:prstGeom>
        </p:spPr>
      </p:pic>
      <p:sp>
        <p:nvSpPr>
          <p:cNvPr id="13" name="TextBox 12"/>
          <p:cNvSpPr txBox="1"/>
          <p:nvPr/>
        </p:nvSpPr>
        <p:spPr>
          <a:xfrm>
            <a:off x="7343190" y="4102098"/>
            <a:ext cx="372893" cy="246221"/>
          </a:xfrm>
          <a:prstGeom prst="rect">
            <a:avLst/>
          </a:prstGeom>
          <a:noFill/>
        </p:spPr>
        <p:txBody>
          <a:bodyPr wrap="none" rtlCol="0">
            <a:spAutoFit/>
          </a:bodyPr>
          <a:lstStyle/>
          <a:p>
            <a:r>
              <a:rPr lang="en-US" sz="1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r>
              <a:rPr lang="en-US" sz="1000" b="1" spc="300" baseline="-250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r>
              <a:rPr lang="en-US" sz="1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0</a:t>
            </a:r>
            <a:endParaRPr lang="en-US" sz="1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repeatCount="3000" accel="50000" decel="50000" fill="hold" grpId="0" nodeType="clickEffect">
                                  <p:stCondLst>
                                    <p:cond delay="0"/>
                                  </p:stCondLst>
                                  <p:childTnLst>
                                    <p:animMotion origin="layout" path="M 0.00087 0.01922 C -0.00174 0.02894 0.00208 0.0132 -0.00052 0.04051 C -0.00104 0.0456 -0.01216 0.04676 -0.01511 0.04792 C -0.01754 0.05 -0.01841 0.05162 -0.01927 0.05533 C -0.01841 0.0588 -0.01754 0.06042 -0.01511 0.06273 C -0.01372 0.06829 -0.0125 0.07338 -0.01163 0.0794 C -0.01216 0.09028 -0.01302 0.10093 -0.01372 0.11181 C -0.01406 0.11482 -0.01406 0.11783 -0.01441 0.12107 C -0.01476 0.12292 -0.0158 0.12662 -0.0158 0.12662 C -0.01632 0.13148 -0.01841 0.14283 -0.0165 0.14792 C -0.0158 0.14977 -0.01233 0.15162 -0.01233 0.15162 C -0.01163 0.15463 -0.01042 0.15672 -0.00955 0.15996 C -0.01007 0.1794 -0.01025 0.18519 -0.01302 0.2007 C -0.01285 0.20556 -0.01285 0.21042 -0.01233 0.21551 C -0.01129 0.22616 -0.01094 0.21597 -0.00816 0.22662 C -0.00712 0.23125 -0.00695 0.23426 -0.0033 0.23588 C -0.00313 0.23681 -0.0033 0.23797 -0.00261 0.23866 C -0.00156 0.23959 0.00156 0.24051 0.00156 0.24051 C 0.00538 0.2456 0.00677 0.24422 0.01337 0.24422 " pathEditMode="relative" ptsTypes="ffffffffffffffffffA">
                                      <p:cBhvr>
                                        <p:cTn id="23"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045"/>
            <a:ext cx="8229600" cy="1143000"/>
          </a:xfrm>
        </p:spPr>
        <p:txBody>
          <a:bodyPr>
            <a:normAutofit fontScale="90000"/>
          </a:bodyPr>
          <a:lstStyle/>
          <a:p>
            <a:r>
              <a:rPr lang="en-US" dirty="0" smtClean="0"/>
              <a:t>Some mechanisms </a:t>
            </a:r>
            <a:br>
              <a:rPr lang="en-US" dirty="0" smtClean="0"/>
            </a:br>
            <a:r>
              <a:rPr lang="en-US" dirty="0" smtClean="0"/>
              <a:t>that work to alter blood pressure.</a:t>
            </a:r>
            <a:endParaRPr lang="en-US" dirty="0"/>
          </a:p>
        </p:txBody>
      </p:sp>
      <p:sp>
        <p:nvSpPr>
          <p:cNvPr id="3" name="Content Placeholder 2"/>
          <p:cNvSpPr>
            <a:spLocks noGrp="1"/>
          </p:cNvSpPr>
          <p:nvPr>
            <p:ph idx="1"/>
          </p:nvPr>
        </p:nvSpPr>
        <p:spPr>
          <a:xfrm>
            <a:off x="457200" y="2232440"/>
            <a:ext cx="5734178" cy="3827580"/>
          </a:xfrm>
        </p:spPr>
        <p:txBody>
          <a:bodyPr>
            <a:normAutofit/>
          </a:bodyPr>
          <a:lstStyle/>
          <a:p>
            <a:r>
              <a:rPr lang="en-US" sz="2400" dirty="0" smtClean="0"/>
              <a:t>The </a:t>
            </a:r>
            <a:r>
              <a:rPr lang="en-US" sz="2400" dirty="0" smtClean="0">
                <a:solidFill>
                  <a:srgbClr val="0000FF"/>
                </a:solidFill>
              </a:rPr>
              <a:t>cardiovascular center </a:t>
            </a:r>
            <a:r>
              <a:rPr lang="en-US" sz="2400" dirty="0" smtClean="0"/>
              <a:t>provides a rapid, neural mechanism for the regulation of blood pressure by </a:t>
            </a:r>
            <a:r>
              <a:rPr lang="en-US" sz="2400" dirty="0" smtClean="0">
                <a:solidFill>
                  <a:srgbClr val="FF0000"/>
                </a:solidFill>
              </a:rPr>
              <a:t>managing cardiac output </a:t>
            </a:r>
            <a:r>
              <a:rPr lang="en-US" sz="2400" dirty="0" smtClean="0"/>
              <a:t>or by </a:t>
            </a:r>
            <a:r>
              <a:rPr lang="en-US" sz="2400" dirty="0" smtClean="0">
                <a:solidFill>
                  <a:srgbClr val="FF0000"/>
                </a:solidFill>
              </a:rPr>
              <a:t>adjusting blood vessel diameter</a:t>
            </a:r>
            <a:r>
              <a:rPr lang="en-US" sz="2400" dirty="0" smtClean="0"/>
              <a:t>.</a:t>
            </a:r>
          </a:p>
          <a:p>
            <a:r>
              <a:rPr lang="en-US" sz="2400" dirty="0" smtClean="0"/>
              <a:t>It is located in the medulla oblongata of the brain stem. There are three distinct regions </a:t>
            </a:r>
            <a:r>
              <a:rPr lang="en-US" sz="2400" dirty="0" smtClean="0">
                <a:solidFill>
                  <a:srgbClr val="0000FF"/>
                </a:solidFill>
              </a:rPr>
              <a:t>(this is excellence material for our NCEA Students)</a:t>
            </a:r>
            <a:endParaRPr lang="en-US" sz="2400" dirty="0">
              <a:solidFill>
                <a:srgbClr val="0000FF"/>
              </a:solidFill>
            </a:endParaRPr>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6191378" y="1816045"/>
            <a:ext cx="2495422" cy="42439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056"/>
            <a:ext cx="8229600" cy="1143000"/>
          </a:xfrm>
        </p:spPr>
        <p:txBody>
          <a:bodyPr/>
          <a:lstStyle/>
          <a:p>
            <a:r>
              <a:rPr lang="en-US" dirty="0" smtClean="0"/>
              <a:t>Three regions  are:</a:t>
            </a:r>
            <a:endParaRPr lang="en-US" dirty="0"/>
          </a:p>
        </p:txBody>
      </p:sp>
      <p:sp>
        <p:nvSpPr>
          <p:cNvPr id="3" name="Content Placeholder 2"/>
          <p:cNvSpPr>
            <a:spLocks noGrp="1"/>
          </p:cNvSpPr>
          <p:nvPr>
            <p:ph idx="1"/>
          </p:nvPr>
        </p:nvSpPr>
        <p:spPr>
          <a:xfrm>
            <a:off x="457200" y="2105979"/>
            <a:ext cx="8411354" cy="4098969"/>
          </a:xfrm>
        </p:spPr>
        <p:txBody>
          <a:bodyPr/>
          <a:lstStyle/>
          <a:p>
            <a:r>
              <a:rPr lang="en-US" dirty="0" smtClean="0"/>
              <a:t>The cardiac centre – increases cardiac output by signaling using sympathetic cardiac nerves.</a:t>
            </a:r>
          </a:p>
          <a:p>
            <a:r>
              <a:rPr lang="en-US" dirty="0" smtClean="0"/>
              <a:t>Cardiac centre again – decreases cardiac output parasympathetic vagus nerves.</a:t>
            </a:r>
          </a:p>
          <a:p>
            <a:r>
              <a:rPr lang="en-US" dirty="0" smtClean="0"/>
              <a:t>The vasomotor center regulates blood vessel diameter affecting vasomotor tone providing a steady state of vasoconstriction for each organ.</a:t>
            </a:r>
            <a:endParaRPr lang="en-US" dirty="0"/>
          </a:p>
        </p:txBody>
      </p:sp>
      <p:pic>
        <p:nvPicPr>
          <p:cNvPr id="4" name="Picture 5" descr="MW_hori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19065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6588" y="6355149"/>
            <a:ext cx="6519734" cy="276999"/>
          </a:xfrm>
          <a:prstGeom prst="rect">
            <a:avLst/>
          </a:prstGeom>
          <a:noFill/>
        </p:spPr>
        <p:txBody>
          <a:bodyPr wrap="none" rtlCol="0">
            <a:spAutoFit/>
          </a:bodyPr>
          <a:lstStyle/>
          <a:p>
            <a:r>
              <a:rPr lang="en-US" sz="1200" dirty="0" smtClean="0">
                <a:solidFill>
                  <a:schemeClr val="bg1">
                    <a:lumMod val="50000"/>
                  </a:schemeClr>
                </a:solidFill>
              </a:rPr>
              <a:t>Teacher Outreach Day 2012  Tom </a:t>
            </a:r>
            <a:r>
              <a:rPr lang="en-US" sz="1200" dirty="0" err="1" smtClean="0">
                <a:solidFill>
                  <a:schemeClr val="bg1">
                    <a:lumMod val="50000"/>
                  </a:schemeClr>
                </a:solidFill>
              </a:rPr>
              <a:t>Mulvey’s</a:t>
            </a:r>
            <a:r>
              <a:rPr lang="en-US" sz="1200" dirty="0" smtClean="0">
                <a:solidFill>
                  <a:schemeClr val="bg1">
                    <a:lumMod val="50000"/>
                  </a:schemeClr>
                </a:solidFill>
              </a:rPr>
              <a:t> Slides  - Permission granted for use for teaching purposes</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757</TotalTime>
  <Words>2306</Words>
  <Application>Microsoft Office PowerPoint</Application>
  <PresentationFormat>On-screen Show (4:3)</PresentationFormat>
  <Paragraphs>186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Slides are from Level 3 Biology Course Content Day, 7th November 2012  Presenter: Teresa Holm  Teachers are free to use these for teaching purposes with appropriate acknowledgement</vt:lpstr>
      <vt:lpstr>Blood Pressure</vt:lpstr>
      <vt:lpstr>PowerPoint Presentation</vt:lpstr>
      <vt:lpstr>Examples of Criteria for Achievement Homeostasis</vt:lpstr>
      <vt:lpstr>Examples of Excellence Criteria for Homeostasis</vt:lpstr>
      <vt:lpstr>What’s the purpose of regulating blood pressure ? </vt:lpstr>
      <vt:lpstr>There are three main ways  that blood pressure is adjusted</vt:lpstr>
      <vt:lpstr>Some mechanisms  that work to alter blood pressure.</vt:lpstr>
      <vt:lpstr>Three regions  are:</vt:lpstr>
      <vt:lpstr>Let’s start  then. Heart and circulatory system </vt:lpstr>
      <vt:lpstr>What causes raised or lower blood pressure in people?</vt:lpstr>
      <vt:lpstr>Hypertension high blood pressure</vt:lpstr>
      <vt:lpstr>How Do We Measure Blood Pressure </vt:lpstr>
      <vt:lpstr>PowerPoint Presentation</vt:lpstr>
      <vt:lpstr>Low bp – hypotension </vt:lpstr>
      <vt:lpstr>Adrenaline and Blood Pressure</vt:lpstr>
      <vt:lpstr>Ways to head off hypertension </vt:lpstr>
      <vt:lpstr>Drugs for hypertension</vt:lpstr>
      <vt:lpstr>Two more drug strategies  that are related</vt:lpstr>
      <vt:lpstr>Let’s have some order!  Regulation of blood pressure</vt:lpstr>
      <vt:lpstr>These also signal the cardiac centre.</vt:lpstr>
      <vt:lpstr>Hormonal signaling</vt:lpstr>
      <vt:lpstr>The kidneys</vt:lpstr>
      <vt:lpstr>PowerPoint Presentation</vt:lpstr>
      <vt:lpstr>Examples of bp-altering hormones:</vt:lpstr>
      <vt:lpstr>PowerPoint Presentation</vt:lpstr>
      <vt:lpstr>PowerPoint Presentation</vt:lpstr>
      <vt:lpstr>PowerPoint Presentation</vt:lpstr>
      <vt:lpstr>Natural substances that affect blood pressure </vt:lpstr>
      <vt:lpstr>Natural substances that affect blood pressure </vt:lpstr>
      <vt:lpstr>Cool info, to finish off.  </vt:lpstr>
      <vt:lpstr>Big animals and small animals </vt:lpstr>
      <vt:lpstr>Thinking exercise </vt:lpstr>
      <vt:lpstr>What about the giraffe?  Thinking exercise for the class</vt:lpstr>
      <vt:lpstr>Thinking exercise for the class</vt:lpstr>
      <vt:lpstr>How many blood pump systems is best?</vt:lpstr>
      <vt:lpstr>Big implications for blood pressure</vt:lpstr>
      <vt:lpstr>How do the ventricles pump?</vt:lpstr>
      <vt:lpstr>Isolated rat liver perfusion apparatus  feel free to come by this afternoon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lorraine norrie</dc:creator>
  <cp:lastModifiedBy>Sarah Johns</cp:lastModifiedBy>
  <cp:revision>47</cp:revision>
  <dcterms:created xsi:type="dcterms:W3CDTF">2012-11-09T20:41:14Z</dcterms:created>
  <dcterms:modified xsi:type="dcterms:W3CDTF">2013-07-25T03:50:22Z</dcterms:modified>
</cp:coreProperties>
</file>